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40"/>
  </p:notesMasterIdLst>
  <p:sldIdLst>
    <p:sldId id="260" r:id="rId2"/>
    <p:sldId id="261" r:id="rId3"/>
    <p:sldId id="317" r:id="rId4"/>
    <p:sldId id="308" r:id="rId5"/>
    <p:sldId id="262" r:id="rId6"/>
    <p:sldId id="298" r:id="rId7"/>
    <p:sldId id="303" r:id="rId8"/>
    <p:sldId id="309" r:id="rId9"/>
    <p:sldId id="310" r:id="rId10"/>
    <p:sldId id="299" r:id="rId11"/>
    <p:sldId id="291" r:id="rId12"/>
    <p:sldId id="293" r:id="rId13"/>
    <p:sldId id="314" r:id="rId14"/>
    <p:sldId id="300" r:id="rId15"/>
    <p:sldId id="294" r:id="rId16"/>
    <p:sldId id="297" r:id="rId17"/>
    <p:sldId id="313" r:id="rId18"/>
    <p:sldId id="266" r:id="rId19"/>
    <p:sldId id="269" r:id="rId20"/>
    <p:sldId id="276" r:id="rId21"/>
    <p:sldId id="286" r:id="rId22"/>
    <p:sldId id="302" r:id="rId23"/>
    <p:sldId id="267" r:id="rId24"/>
    <p:sldId id="271" r:id="rId25"/>
    <p:sldId id="272" r:id="rId26"/>
    <p:sldId id="306" r:id="rId27"/>
    <p:sldId id="318" r:id="rId28"/>
    <p:sldId id="319" r:id="rId29"/>
    <p:sldId id="307" r:id="rId30"/>
    <p:sldId id="320" r:id="rId31"/>
    <p:sldId id="321" r:id="rId32"/>
    <p:sldId id="305" r:id="rId33"/>
    <p:sldId id="278" r:id="rId34"/>
    <p:sldId id="283" r:id="rId35"/>
    <p:sldId id="315" r:id="rId36"/>
    <p:sldId id="287" r:id="rId37"/>
    <p:sldId id="290" r:id="rId38"/>
    <p:sldId id="3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6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F961E-7F80-461B-AB22-3DA0F3A79708}" v="9" dt="2025-01-21T04:53:35.6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90" d="100"/>
          <a:sy n="90" d="100"/>
        </p:scale>
        <p:origin x="23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an Golder" userId="2cb1a2f9c419aaea" providerId="LiveId" clId="{4ACF961E-7F80-461B-AB22-3DA0F3A79708}"/>
    <pc:docChg chg="modSld">
      <pc:chgData name="Sayan Golder" userId="2cb1a2f9c419aaea" providerId="LiveId" clId="{4ACF961E-7F80-461B-AB22-3DA0F3A79708}" dt="2025-01-21T05:18:43.581" v="75" actId="20577"/>
      <pc:docMkLst>
        <pc:docMk/>
      </pc:docMkLst>
      <pc:sldChg chg="modSp">
        <pc:chgData name="Sayan Golder" userId="2cb1a2f9c419aaea" providerId="LiveId" clId="{4ACF961E-7F80-461B-AB22-3DA0F3A79708}" dt="2025-01-21T04:53:15.105" v="1" actId="20577"/>
        <pc:sldMkLst>
          <pc:docMk/>
          <pc:sldMk cId="771597604" sldId="269"/>
        </pc:sldMkLst>
        <pc:spChg chg="mod">
          <ac:chgData name="Sayan Golder" userId="2cb1a2f9c419aaea" providerId="LiveId" clId="{4ACF961E-7F80-461B-AB22-3DA0F3A79708}" dt="2025-01-21T04:53:15.105" v="1" actId="20577"/>
          <ac:spMkLst>
            <pc:docMk/>
            <pc:sldMk cId="771597604" sldId="269"/>
            <ac:spMk id="3" creationId="{6BBE8052-DBF4-D03B-81F6-8280A12B440E}"/>
          </ac:spMkLst>
        </pc:spChg>
      </pc:sldChg>
      <pc:sldChg chg="modSp">
        <pc:chgData name="Sayan Golder" userId="2cb1a2f9c419aaea" providerId="LiveId" clId="{4ACF961E-7F80-461B-AB22-3DA0F3A79708}" dt="2025-01-21T04:53:35.655" v="8" actId="20577"/>
        <pc:sldMkLst>
          <pc:docMk/>
          <pc:sldMk cId="457991621" sldId="276"/>
        </pc:sldMkLst>
        <pc:spChg chg="mod">
          <ac:chgData name="Sayan Golder" userId="2cb1a2f9c419aaea" providerId="LiveId" clId="{4ACF961E-7F80-461B-AB22-3DA0F3A79708}" dt="2025-01-21T04:53:35.655" v="8" actId="20577"/>
          <ac:spMkLst>
            <pc:docMk/>
            <pc:sldMk cId="457991621" sldId="276"/>
            <ac:spMk id="3" creationId="{3DE20F64-83E2-EA77-F953-1111C644C57E}"/>
          </ac:spMkLst>
        </pc:spChg>
      </pc:sldChg>
      <pc:sldChg chg="modSp modAnim">
        <pc:chgData name="Sayan Golder" userId="2cb1a2f9c419aaea" providerId="LiveId" clId="{4ACF961E-7F80-461B-AB22-3DA0F3A79708}" dt="2025-01-20T18:09:38.718" v="0" actId="20577"/>
        <pc:sldMkLst>
          <pc:docMk/>
          <pc:sldMk cId="1253631922" sldId="293"/>
        </pc:sldMkLst>
        <pc:spChg chg="mod">
          <ac:chgData name="Sayan Golder" userId="2cb1a2f9c419aaea" providerId="LiveId" clId="{4ACF961E-7F80-461B-AB22-3DA0F3A79708}" dt="2025-01-20T18:09:38.718" v="0" actId="20577"/>
          <ac:spMkLst>
            <pc:docMk/>
            <pc:sldMk cId="1253631922" sldId="293"/>
            <ac:spMk id="3" creationId="{3F67A708-403F-EC05-FD07-39BEBE4DE423}"/>
          </ac:spMkLst>
        </pc:spChg>
      </pc:sldChg>
      <pc:sldChg chg="modSp mod">
        <pc:chgData name="Sayan Golder" userId="2cb1a2f9c419aaea" providerId="LiveId" clId="{4ACF961E-7F80-461B-AB22-3DA0F3A79708}" dt="2025-01-21T05:18:43.581" v="75" actId="20577"/>
        <pc:sldMkLst>
          <pc:docMk/>
          <pc:sldMk cId="1265818083" sldId="305"/>
        </pc:sldMkLst>
        <pc:spChg chg="mod">
          <ac:chgData name="Sayan Golder" userId="2cb1a2f9c419aaea" providerId="LiveId" clId="{4ACF961E-7F80-461B-AB22-3DA0F3A79708}" dt="2025-01-21T05:18:43.581" v="75" actId="20577"/>
          <ac:spMkLst>
            <pc:docMk/>
            <pc:sldMk cId="1265818083" sldId="305"/>
            <ac:spMk id="9" creationId="{7E070840-DE75-C887-0D6F-4B802C96346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0DDC3-6009-48E2-9995-5ACD50C7F546}" type="datetimeFigureOut">
              <a:rPr lang="en-IN" smtClean="0"/>
              <a:t>21-01-2025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CADCB-DCC5-424F-BCA6-96A3C65B348A}" type="slidenum">
              <a:rPr lang="en-IN" smtClean="0"/>
              <a:t>‹#›</a:t>
            </a:fld>
            <a:endParaRPr lang="en-IN"/>
          </a:p>
        </p:txBody>
      </p:sp>
    </p:spTree>
    <p:extLst>
      <p:ext uri="{BB962C8B-B14F-4D97-AF65-F5344CB8AC3E}">
        <p14:creationId xmlns:p14="http://schemas.microsoft.com/office/powerpoint/2010/main" val="880793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BCADCB-DCC5-424F-BCA6-96A3C65B348A}" type="slidenum">
              <a:rPr lang="en-IN" smtClean="0"/>
              <a:t>5</a:t>
            </a:fld>
            <a:endParaRPr lang="en-IN"/>
          </a:p>
        </p:txBody>
      </p:sp>
    </p:spTree>
    <p:extLst>
      <p:ext uri="{BB962C8B-B14F-4D97-AF65-F5344CB8AC3E}">
        <p14:creationId xmlns:p14="http://schemas.microsoft.com/office/powerpoint/2010/main" val="328204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9889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75866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91701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27043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29190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7946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1261431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6362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04284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70770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3765357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84347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82629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7612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565433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1/21/2025</a:t>
            </a:fld>
            <a:endParaRPr lang="en-US"/>
          </a:p>
        </p:txBody>
      </p:sp>
    </p:spTree>
    <p:extLst>
      <p:ext uri="{BB962C8B-B14F-4D97-AF65-F5344CB8AC3E}">
        <p14:creationId xmlns:p14="http://schemas.microsoft.com/office/powerpoint/2010/main" val="747859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303365805"/>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4">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95919A-6324-4D4C-2A44-9071319DE53C}"/>
              </a:ext>
            </a:extLst>
          </p:cNvPr>
          <p:cNvSpPr>
            <a:spLocks noGrp="1"/>
          </p:cNvSpPr>
          <p:nvPr>
            <p:ph type="title"/>
          </p:nvPr>
        </p:nvSpPr>
        <p:spPr>
          <a:xfrm>
            <a:off x="1549162" y="598198"/>
            <a:ext cx="9085497" cy="1320800"/>
          </a:xfrm>
        </p:spPr>
        <p:txBody>
          <a:bodyPr vert="horz" lIns="91440" tIns="45720" rIns="91440" bIns="45720" rtlCol="0" anchor="ctr">
            <a:noAutofit/>
          </a:bodyPr>
          <a:lstStyle/>
          <a:p>
            <a:pPr algn="ctr"/>
            <a:r>
              <a:rPr lang="en-US" sz="4400" b="1" dirty="0">
                <a:solidFill>
                  <a:schemeClr val="accent2">
                    <a:lumMod val="75000"/>
                  </a:schemeClr>
                </a:solidFill>
                <a:latin typeface="Book Antiqua"/>
                <a:cs typeface="Arial"/>
              </a:rPr>
              <a:t>Plant Disease Detection System</a:t>
            </a:r>
            <a:endParaRPr lang="en-US" sz="4400" dirty="0">
              <a:solidFill>
                <a:schemeClr val="accent2">
                  <a:lumMod val="75000"/>
                </a:schemeClr>
              </a:solidFill>
              <a:latin typeface="Book Antiqua"/>
            </a:endParaRPr>
          </a:p>
        </p:txBody>
      </p:sp>
      <p:sp>
        <p:nvSpPr>
          <p:cNvPr id="27" name="Isosceles Triangle 26">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FF321E4-78C3-67FE-726D-F91848B5F6FB}"/>
              </a:ext>
            </a:extLst>
          </p:cNvPr>
          <p:cNvSpPr>
            <a:spLocks noGrp="1"/>
          </p:cNvSpPr>
          <p:nvPr>
            <p:ph idx="1"/>
          </p:nvPr>
        </p:nvSpPr>
        <p:spPr>
          <a:xfrm>
            <a:off x="1333502" y="1873043"/>
            <a:ext cx="9516818" cy="3923904"/>
          </a:xfrm>
        </p:spPr>
        <p:txBody>
          <a:bodyPr vert="horz" lIns="91440" tIns="45720" rIns="91440" bIns="45720" rtlCol="0" anchor="t">
            <a:noAutofit/>
          </a:bodyPr>
          <a:lstStyle/>
          <a:p>
            <a:pPr marL="0" indent="0" algn="ctr">
              <a:buNone/>
            </a:pPr>
            <a:r>
              <a:rPr lang="en-US" sz="3000" dirty="0">
                <a:solidFill>
                  <a:schemeClr val="tx1"/>
                </a:solidFill>
                <a:latin typeface="Times New Roman"/>
                <a:cs typeface="Times New Roman"/>
              </a:rPr>
              <a:t>A</a:t>
            </a:r>
            <a:r>
              <a:rPr lang="en-US" sz="3000" dirty="0">
                <a:solidFill>
                  <a:schemeClr val="tx1"/>
                </a:solidFill>
                <a:latin typeface="Times New Roman"/>
                <a:ea typeface="+mn-lt"/>
                <a:cs typeface="+mn-lt"/>
              </a:rPr>
              <a:t> </a:t>
            </a:r>
            <a:endParaRPr lang="en-US" sz="3000" dirty="0">
              <a:solidFill>
                <a:schemeClr val="tx1"/>
              </a:solidFill>
              <a:latin typeface="Times New Roman"/>
              <a:cs typeface="Times New Roman"/>
            </a:endParaRPr>
          </a:p>
          <a:p>
            <a:pPr marL="0" indent="0" algn="ctr">
              <a:buNone/>
            </a:pPr>
            <a:r>
              <a:rPr lang="en-US" sz="3000" dirty="0">
                <a:solidFill>
                  <a:schemeClr val="tx1"/>
                </a:solidFill>
                <a:latin typeface="Times New Roman"/>
                <a:cs typeface="Times New Roman"/>
              </a:rPr>
              <a:t>Project Presentation</a:t>
            </a:r>
            <a:r>
              <a:rPr lang="en-US" sz="3000" dirty="0">
                <a:solidFill>
                  <a:schemeClr val="tx1"/>
                </a:solidFill>
                <a:latin typeface="Times New Roman"/>
                <a:ea typeface="+mn-lt"/>
                <a:cs typeface="+mn-lt"/>
              </a:rPr>
              <a:t> </a:t>
            </a:r>
            <a:endParaRPr lang="en-US" sz="3000" dirty="0">
              <a:solidFill>
                <a:schemeClr val="tx1"/>
              </a:solidFill>
              <a:latin typeface="Times New Roman"/>
              <a:cs typeface="Times New Roman"/>
            </a:endParaRPr>
          </a:p>
          <a:p>
            <a:pPr marL="0" indent="0" algn="ctr">
              <a:buNone/>
            </a:pPr>
            <a:r>
              <a:rPr lang="en-US" sz="3000" dirty="0">
                <a:solidFill>
                  <a:schemeClr val="tx1"/>
                </a:solidFill>
                <a:latin typeface="Times New Roman"/>
                <a:cs typeface="Times New Roman"/>
              </a:rPr>
              <a:t>Submitted In Partial Fulfillment Of The Requirements</a:t>
            </a:r>
          </a:p>
          <a:p>
            <a:pPr marL="0" indent="0" algn="ctr">
              <a:buNone/>
            </a:pPr>
            <a:r>
              <a:rPr lang="en-US" sz="3000" dirty="0">
                <a:solidFill>
                  <a:schemeClr val="tx1"/>
                </a:solidFill>
                <a:latin typeface="Times New Roman"/>
                <a:cs typeface="Times New Roman"/>
              </a:rPr>
              <a:t>For The Award Of The</a:t>
            </a:r>
          </a:p>
          <a:p>
            <a:pPr marL="0" indent="0" algn="ctr">
              <a:buNone/>
            </a:pPr>
            <a:r>
              <a:rPr lang="en-US" sz="3000" b="1" dirty="0">
                <a:solidFill>
                  <a:schemeClr val="tx1"/>
                </a:solidFill>
                <a:latin typeface="Times New Roman"/>
                <a:cs typeface="Times New Roman"/>
              </a:rPr>
              <a:t>Minor Project</a:t>
            </a:r>
            <a:endParaRPr lang="en-US" sz="3000" dirty="0">
              <a:solidFill>
                <a:schemeClr val="tx1"/>
              </a:solidFill>
              <a:latin typeface="Times New Roman"/>
              <a:cs typeface="Times New Roman"/>
            </a:endParaRPr>
          </a:p>
          <a:p>
            <a:pPr marL="0" indent="0" algn="ctr">
              <a:buNone/>
            </a:pPr>
            <a:r>
              <a:rPr lang="en-US" sz="3000" i="1" dirty="0">
                <a:solidFill>
                  <a:schemeClr val="tx1"/>
                </a:solidFill>
                <a:latin typeface="Times New Roman"/>
                <a:cs typeface="Times New Roman"/>
              </a:rPr>
              <a:t>Under The Guidance Of</a:t>
            </a:r>
          </a:p>
          <a:p>
            <a:pPr marL="0" indent="0" algn="ctr">
              <a:buNone/>
            </a:pPr>
            <a:r>
              <a:rPr lang="en-US" sz="3000" b="1" dirty="0">
                <a:solidFill>
                  <a:schemeClr val="tx1"/>
                </a:solidFill>
                <a:latin typeface="Times New Roman"/>
                <a:cs typeface="Times New Roman"/>
              </a:rPr>
              <a:t>Prof. Pratap Sharma</a:t>
            </a:r>
            <a:endParaRPr lang="en-US" sz="3000" dirty="0">
              <a:solidFill>
                <a:schemeClr val="tx1"/>
              </a:solidFill>
              <a:latin typeface="Times New Roman"/>
              <a:cs typeface="Times New Roman"/>
            </a:endParaRPr>
          </a:p>
          <a:p>
            <a:endParaRPr lang="en-US" dirty="0">
              <a:solidFill>
                <a:schemeClr val="tx1"/>
              </a:solidFill>
            </a:endParaRPr>
          </a:p>
        </p:txBody>
      </p:sp>
      <p:sp>
        <p:nvSpPr>
          <p:cNvPr id="29" name="Isosceles Triangle 28">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1016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D8BD76-5E92-C484-BFF4-ADA374076BAA}"/>
              </a:ext>
            </a:extLst>
          </p:cNvPr>
          <p:cNvSpPr>
            <a:spLocks noGrp="1"/>
          </p:cNvSpPr>
          <p:nvPr/>
        </p:nvSpPr>
        <p:spPr>
          <a:xfrm>
            <a:off x="698653" y="1120391"/>
            <a:ext cx="6207723" cy="59056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solidFill>
                  <a:srgbClr val="236292"/>
                </a:solidFill>
                <a:latin typeface="Times New Roman"/>
                <a:cs typeface="Times New Roman"/>
              </a:rPr>
              <a:t>What is Plant Disease Detection?</a:t>
            </a:r>
            <a:endParaRPr lang="en-US" sz="3200" b="1" dirty="0">
              <a:latin typeface="Times New Roman"/>
            </a:endParaRPr>
          </a:p>
        </p:txBody>
      </p:sp>
      <p:sp>
        <p:nvSpPr>
          <p:cNvPr id="5" name="Subtitle 2">
            <a:extLst>
              <a:ext uri="{FF2B5EF4-FFF2-40B4-BE49-F238E27FC236}">
                <a16:creationId xmlns:a16="http://schemas.microsoft.com/office/drawing/2014/main" id="{7B677B77-7CD6-3FD5-EF0E-A177F9C45E4D}"/>
              </a:ext>
            </a:extLst>
          </p:cNvPr>
          <p:cNvSpPr>
            <a:spLocks noGrp="1"/>
          </p:cNvSpPr>
          <p:nvPr/>
        </p:nvSpPr>
        <p:spPr>
          <a:xfrm>
            <a:off x="699942" y="2295527"/>
            <a:ext cx="5941783" cy="3033993"/>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28600" algn="just">
              <a:lnSpc>
                <a:spcPct val="90000"/>
              </a:lnSpc>
              <a:buFont typeface="Wingdings 3" charset="2"/>
              <a:buChar char=""/>
            </a:pP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Detects plant diseases by analysing symptoms from images of leaves .</a:t>
            </a:r>
          </a:p>
          <a:p>
            <a:pPr marL="285750" indent="-228600" algn="just">
              <a:lnSpc>
                <a:spcPct val="90000"/>
              </a:lnSpc>
              <a:buFont typeface="Wingdings 3" charset="2"/>
              <a:buChar char=""/>
            </a:pP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Utilizes trained models like CNNs for accurate and automated disease classification.</a:t>
            </a:r>
          </a:p>
          <a:p>
            <a:pPr marL="285750" indent="-228600" algn="just">
              <a:lnSpc>
                <a:spcPct val="90000"/>
              </a:lnSpc>
              <a:buFont typeface="Wingdings 3" charset="2"/>
              <a:buChar char=""/>
            </a:pP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Helps identify diseases early, preventing crop loss and reducing damage.</a:t>
            </a:r>
          </a:p>
          <a:p>
            <a:pPr marL="285750" indent="-228600" algn="just">
              <a:lnSpc>
                <a:spcPct val="90000"/>
              </a:lnSpc>
              <a:buFont typeface="Wingdings 3" charset="2"/>
              <a:buChar char=""/>
            </a:pP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Plant Disease Detection systems identify infections at an early stage, enabling timely intervention to reduce plant damage and improve yield</a:t>
            </a:r>
            <a:endParaRPr lang="en-US"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943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B48F7B-58A9-439C-B7D3-F2BE759A0CAC}"/>
              </a:ext>
            </a:extLst>
          </p:cNvPr>
          <p:cNvSpPr txBox="1"/>
          <p:nvPr/>
        </p:nvSpPr>
        <p:spPr>
          <a:xfrm>
            <a:off x="567970" y="2916941"/>
            <a:ext cx="1045796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rgbClr val="236292"/>
                </a:solidFill>
                <a:latin typeface="Times New Roman"/>
                <a:cs typeface="Times New Roman"/>
              </a:rPr>
              <a:t>METHODOLOGY</a:t>
            </a:r>
            <a:endParaRPr lang="en-US" sz="6000" b="1" dirty="0">
              <a:solidFill>
                <a:srgbClr val="236292"/>
              </a:solidFill>
            </a:endParaRPr>
          </a:p>
        </p:txBody>
      </p:sp>
      <p:sp>
        <p:nvSpPr>
          <p:cNvPr id="3" name="TextBox 1">
            <a:extLst>
              <a:ext uri="{FF2B5EF4-FFF2-40B4-BE49-F238E27FC236}">
                <a16:creationId xmlns:a16="http://schemas.microsoft.com/office/drawing/2014/main" id="{94FE5A35-894C-11BC-76E8-5E7E1D707E3F}"/>
              </a:ext>
            </a:extLst>
          </p:cNvPr>
          <p:cNvSpPr txBox="1"/>
          <p:nvPr/>
        </p:nvSpPr>
        <p:spPr>
          <a:xfrm>
            <a:off x="785197" y="704516"/>
            <a:ext cx="69783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236292"/>
                </a:solidFill>
                <a:latin typeface="Times New Roman"/>
                <a:cs typeface="Times New Roman"/>
              </a:rPr>
              <a:t>What we did ...</a:t>
            </a:r>
          </a:p>
        </p:txBody>
      </p:sp>
    </p:spTree>
    <p:extLst>
      <p:ext uri="{BB962C8B-B14F-4D97-AF65-F5344CB8AC3E}">
        <p14:creationId xmlns:p14="http://schemas.microsoft.com/office/powerpoint/2010/main" val="231739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E0B4-6224-0567-AFB5-70DD77CCB39F}"/>
              </a:ext>
            </a:extLst>
          </p:cNvPr>
          <p:cNvSpPr>
            <a:spLocks noGrp="1"/>
          </p:cNvSpPr>
          <p:nvPr>
            <p:ph type="title"/>
          </p:nvPr>
        </p:nvSpPr>
        <p:spPr>
          <a:xfrm>
            <a:off x="577943" y="1007165"/>
            <a:ext cx="10192385" cy="1320800"/>
          </a:xfrm>
        </p:spPr>
        <p:txBody>
          <a:bodyPr>
            <a:normAutofit/>
          </a:bodyPr>
          <a:lstStyle/>
          <a:p>
            <a:r>
              <a:rPr lang="en-US" sz="3200" b="1" dirty="0">
                <a:solidFill>
                  <a:srgbClr val="236292"/>
                </a:solidFill>
                <a:latin typeface="Times New Roman"/>
                <a:cs typeface="Times New Roman"/>
              </a:rPr>
              <a:t>DATA COLLECTION AND PRE-PROCESSING</a:t>
            </a:r>
            <a:endParaRPr lang="en-US" sz="3200" b="1" u="sng" dirty="0">
              <a:solidFill>
                <a:srgbClr val="236292"/>
              </a:solidFill>
              <a:latin typeface="Times New Roman"/>
              <a:cs typeface="Times New Roman"/>
            </a:endParaRPr>
          </a:p>
        </p:txBody>
      </p:sp>
      <p:sp>
        <p:nvSpPr>
          <p:cNvPr id="3" name="Content Placeholder 2">
            <a:extLst>
              <a:ext uri="{FF2B5EF4-FFF2-40B4-BE49-F238E27FC236}">
                <a16:creationId xmlns:a16="http://schemas.microsoft.com/office/drawing/2014/main" id="{3F67A708-403F-EC05-FD07-39BEBE4DE423}"/>
              </a:ext>
            </a:extLst>
          </p:cNvPr>
          <p:cNvSpPr>
            <a:spLocks noGrp="1"/>
          </p:cNvSpPr>
          <p:nvPr>
            <p:ph idx="1"/>
          </p:nvPr>
        </p:nvSpPr>
        <p:spPr/>
        <p:txBody>
          <a:bodyPr vert="horz" lIns="91440" tIns="45720" rIns="91440" bIns="45720" rtlCol="0" anchor="t">
            <a:normAutofit/>
          </a:bodyPr>
          <a:lstStyle/>
          <a:p>
            <a:r>
              <a:rPr lang="en-US" sz="2000" dirty="0">
                <a:latin typeface="Times New Roman"/>
                <a:cs typeface="Times New Roman"/>
              </a:rPr>
              <a:t>Data collection </a:t>
            </a:r>
          </a:p>
          <a:p>
            <a:r>
              <a:rPr lang="en-US" sz="2000" dirty="0">
                <a:latin typeface="Times New Roman"/>
                <a:cs typeface="Times New Roman"/>
              </a:rPr>
              <a:t>Data Pre-Processing</a:t>
            </a:r>
          </a:p>
          <a:p>
            <a:r>
              <a:rPr lang="en-US" sz="2000" dirty="0">
                <a:latin typeface="Times New Roman"/>
                <a:cs typeface="Times New Roman"/>
              </a:rPr>
              <a:t>Resizing </a:t>
            </a:r>
          </a:p>
          <a:p>
            <a:r>
              <a:rPr lang="en-US" sz="2000" dirty="0">
                <a:latin typeface="Times New Roman"/>
                <a:cs typeface="Times New Roman"/>
              </a:rPr>
              <a:t>Normalization </a:t>
            </a:r>
            <a:endParaRPr lang="en-US" dirty="0">
              <a:latin typeface="Times New Roman"/>
              <a:cs typeface="Times New Roman"/>
            </a:endParaRPr>
          </a:p>
          <a:p>
            <a:r>
              <a:rPr lang="en-US" sz="2000">
                <a:latin typeface="Times New Roman"/>
                <a:cs typeface="Times New Roman"/>
              </a:rPr>
              <a:t>Data Augmentation</a:t>
            </a:r>
            <a:endParaRPr lang="en-US" dirty="0">
              <a:latin typeface="Times New Roman"/>
              <a:cs typeface="Times New Roman"/>
            </a:endParaRPr>
          </a:p>
        </p:txBody>
      </p:sp>
    </p:spTree>
    <p:extLst>
      <p:ext uri="{BB962C8B-B14F-4D97-AF65-F5344CB8AC3E}">
        <p14:creationId xmlns:p14="http://schemas.microsoft.com/office/powerpoint/2010/main" val="125363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AF58-8784-A5E2-8528-5CDBEC4F9D5F}"/>
              </a:ext>
            </a:extLst>
          </p:cNvPr>
          <p:cNvSpPr>
            <a:spLocks noGrp="1"/>
          </p:cNvSpPr>
          <p:nvPr>
            <p:ph type="title"/>
          </p:nvPr>
        </p:nvSpPr>
        <p:spPr/>
        <p:txBody>
          <a:bodyPr>
            <a:normAutofit/>
          </a:bodyPr>
          <a:lstStyle/>
          <a:p>
            <a:r>
              <a:rPr lang="en-US" sz="3200" b="1" dirty="0">
                <a:solidFill>
                  <a:srgbClr val="236292"/>
                </a:solidFill>
                <a:latin typeface="Times New Roman"/>
                <a:cs typeface="Times New Roman"/>
              </a:rPr>
              <a:t>Why CNN...??</a:t>
            </a:r>
            <a:endParaRPr lang="en-US" sz="3200" b="1" dirty="0">
              <a:solidFill>
                <a:schemeClr val="accent2">
                  <a:lumMod val="75000"/>
                </a:schemeClr>
              </a:solidFill>
              <a:latin typeface="Times New Roman"/>
              <a:cs typeface="Times New Roman"/>
            </a:endParaRPr>
          </a:p>
        </p:txBody>
      </p:sp>
      <p:sp>
        <p:nvSpPr>
          <p:cNvPr id="3" name="Content Placeholder 2">
            <a:extLst>
              <a:ext uri="{FF2B5EF4-FFF2-40B4-BE49-F238E27FC236}">
                <a16:creationId xmlns:a16="http://schemas.microsoft.com/office/drawing/2014/main" id="{9784B9E4-A170-8F4A-7E7B-74351546AD00}"/>
              </a:ext>
            </a:extLst>
          </p:cNvPr>
          <p:cNvSpPr>
            <a:spLocks noGrp="1"/>
          </p:cNvSpPr>
          <p:nvPr>
            <p:ph idx="1"/>
          </p:nvPr>
        </p:nvSpPr>
        <p:spPr>
          <a:xfrm>
            <a:off x="516913" y="1543277"/>
            <a:ext cx="8596668" cy="5314723"/>
          </a:xfrm>
        </p:spPr>
        <p:txBody>
          <a:bodyPr vert="horz" lIns="91440" tIns="45720" rIns="91440" bIns="45720" rtlCol="0" anchor="t">
            <a:noAutofit/>
          </a:bodyPr>
          <a:lstStyle/>
          <a:p>
            <a:pPr marL="285750" indent="-285750">
              <a:buFont typeface="Wingdings" charset="2"/>
              <a:buChar char="Ø"/>
            </a:pPr>
            <a:r>
              <a:rPr lang="en-US" sz="2000" b="1" dirty="0">
                <a:latin typeface="Times New Roman" panose="02020603050405020304" pitchFamily="18" charset="0"/>
                <a:cs typeface="Times New Roman" panose="02020603050405020304" pitchFamily="18" charset="0"/>
              </a:rPr>
              <a:t>Performance</a:t>
            </a:r>
            <a:r>
              <a:rPr lang="en-US" sz="20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CNNs offer exceptional performance in image classification and pattern recognition tasks, making them ideal for plant disease detection from leaf images.</a:t>
            </a:r>
          </a:p>
          <a:p>
            <a:pPr marL="285750" indent="-285750">
              <a:buFont typeface="Wingdings" charset="2"/>
              <a:buChar char="Ø"/>
            </a:pPr>
            <a:r>
              <a:rPr lang="en-US" sz="2000" b="1" dirty="0">
                <a:latin typeface="Times New Roman" panose="02020603050405020304" pitchFamily="18" charset="0"/>
                <a:cs typeface="Times New Roman" panose="02020603050405020304" pitchFamily="18" charset="0"/>
              </a:rPr>
              <a:t>Accuracy</a:t>
            </a:r>
            <a:r>
              <a:rPr lang="en-US" sz="20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CNNs are designed to automatically learn features from raw images, providing high accuracy in detecting subtle symptoms of plant diseases that might be missed by traditional methods.</a:t>
            </a:r>
          </a:p>
          <a:p>
            <a:pPr marL="285750" indent="-285750">
              <a:buFont typeface="Wingdings" charset="2"/>
              <a:buChar char="Ø"/>
            </a:pPr>
            <a:r>
              <a:rPr lang="en-US" sz="2000" b="1" dirty="0">
                <a:latin typeface="Times New Roman" panose="02020603050405020304" pitchFamily="18" charset="0"/>
                <a:cs typeface="Times New Roman" panose="02020603050405020304" pitchFamily="18" charset="0"/>
              </a:rPr>
              <a:t>Efficiency</a:t>
            </a:r>
            <a:r>
              <a:rPr lang="en-US" sz="20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With their ability to process large amounts of image data, CNNs can classify plant diseases in real-time, ensuring quick and reliable results.</a:t>
            </a:r>
          </a:p>
          <a:p>
            <a:pPr marL="285750" indent="-285750">
              <a:buFont typeface="Wingdings" charset="2"/>
              <a:buChar char="Ø"/>
            </a:pPr>
            <a:r>
              <a:rPr lang="en-GB" sz="2000" b="1" dirty="0">
                <a:latin typeface="Times New Roman" panose="02020603050405020304" pitchFamily="18" charset="0"/>
                <a:cs typeface="Times New Roman" panose="02020603050405020304" pitchFamily="18" charset="0"/>
              </a:rPr>
              <a:t>Proven Track Record</a:t>
            </a:r>
            <a:r>
              <a:rPr lang="en-GB" sz="2000" dirty="0">
                <a:latin typeface="Times New Roman" panose="02020603050405020304" pitchFamily="18" charset="0"/>
                <a:cs typeface="Times New Roman" panose="02020603050405020304" pitchFamily="18" charset="0"/>
              </a:rPr>
              <a:t> :CNNs have been widely adopted in the field of computer vision due to their effectiveness, and they have shown significant success in tasks such as object detection and image classification.</a:t>
            </a:r>
          </a:p>
          <a:p>
            <a:pPr marL="285750" indent="-285750">
              <a:buFont typeface="Wingdings" charset="2"/>
              <a:buChar char="Ø"/>
            </a:pPr>
            <a:r>
              <a:rPr lang="en-US" sz="2000" b="1" dirty="0">
                <a:latin typeface="Times New Roman" panose="02020603050405020304" pitchFamily="18" charset="0"/>
                <a:cs typeface="Times New Roman" panose="02020603050405020304" pitchFamily="18" charset="0"/>
              </a:rPr>
              <a:t>Community support</a:t>
            </a:r>
            <a:r>
              <a:rPr lang="en-US" sz="20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The widespread use of CNNs means there's a vast pool of pre-trained models, research papers, and community resources available to improve the model’s performance in plant disease detection.</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24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02E4-0C5C-D730-1567-9A9B64DC009F}"/>
              </a:ext>
            </a:extLst>
          </p:cNvPr>
          <p:cNvSpPr>
            <a:spLocks noGrp="1"/>
          </p:cNvSpPr>
          <p:nvPr>
            <p:ph type="title"/>
          </p:nvPr>
        </p:nvSpPr>
        <p:spPr>
          <a:xfrm>
            <a:off x="500858" y="545550"/>
            <a:ext cx="8596668" cy="1320800"/>
          </a:xfrm>
        </p:spPr>
        <p:txBody>
          <a:bodyPr>
            <a:normAutofit/>
          </a:bodyPr>
          <a:lstStyle/>
          <a:p>
            <a:r>
              <a:rPr lang="en-US" sz="3200" b="1" dirty="0">
                <a:solidFill>
                  <a:srgbClr val="236292"/>
                </a:solidFill>
                <a:latin typeface="Times New Roman"/>
                <a:cs typeface="Times New Roman"/>
              </a:rPr>
              <a:t>ALGORITHM (CNN)</a:t>
            </a:r>
            <a:endParaRPr lang="en-US" sz="3200" b="1" dirty="0">
              <a:latin typeface="Times New Roman"/>
              <a:cs typeface="Times New Roman"/>
            </a:endParaRPr>
          </a:p>
        </p:txBody>
      </p:sp>
      <p:sp>
        <p:nvSpPr>
          <p:cNvPr id="3" name="Content Placeholder 2">
            <a:extLst>
              <a:ext uri="{FF2B5EF4-FFF2-40B4-BE49-F238E27FC236}">
                <a16:creationId xmlns:a16="http://schemas.microsoft.com/office/drawing/2014/main" id="{A22E7101-A207-F172-CEDE-52FE702A0C9A}"/>
              </a:ext>
            </a:extLst>
          </p:cNvPr>
          <p:cNvSpPr>
            <a:spLocks noGrp="1"/>
          </p:cNvSpPr>
          <p:nvPr>
            <p:ph idx="1"/>
          </p:nvPr>
        </p:nvSpPr>
        <p:spPr>
          <a:xfrm>
            <a:off x="500858" y="2721077"/>
            <a:ext cx="8596668" cy="3173545"/>
          </a:xfrm>
        </p:spPr>
        <p:txBody>
          <a:bodyPr vert="horz" lIns="91440" tIns="45720" rIns="91440" bIns="45720" rtlCol="0" anchor="t">
            <a:normAutofit/>
          </a:bodyPr>
          <a:lstStyle/>
          <a:p>
            <a:pPr marL="0" indent="0" algn="ctr">
              <a:buNone/>
            </a:pPr>
            <a:endParaRPr lang="en-US" sz="2000" dirty="0">
              <a:latin typeface="Times New Roman"/>
              <a:cs typeface="Times New Roman"/>
            </a:endParaRPr>
          </a:p>
          <a:p>
            <a:pPr marL="285750" indent="-285750"/>
            <a:r>
              <a:rPr lang="en-US" dirty="0">
                <a:latin typeface="Times New Roman"/>
                <a:cs typeface="Times New Roman"/>
              </a:rPr>
              <a:t>Input Layer</a:t>
            </a:r>
          </a:p>
          <a:p>
            <a:pPr marL="285750" indent="-285750"/>
            <a:r>
              <a:rPr lang="en-US" dirty="0">
                <a:latin typeface="Times New Roman"/>
                <a:cs typeface="Times New Roman"/>
              </a:rPr>
              <a:t>Convolution Layer</a:t>
            </a:r>
          </a:p>
          <a:p>
            <a:pPr marL="285750" indent="-285750"/>
            <a:r>
              <a:rPr lang="en-US" dirty="0">
                <a:latin typeface="Times New Roman"/>
                <a:cs typeface="Times New Roman"/>
              </a:rPr>
              <a:t>Activation Function Layer</a:t>
            </a:r>
          </a:p>
          <a:p>
            <a:pPr marL="285750" indent="-285750"/>
            <a:r>
              <a:rPr lang="en-US" dirty="0">
                <a:latin typeface="Times New Roman"/>
                <a:cs typeface="Times New Roman"/>
              </a:rPr>
              <a:t>Pooling Layer</a:t>
            </a:r>
          </a:p>
          <a:p>
            <a:pPr marL="285750" indent="-285750"/>
            <a:r>
              <a:rPr lang="en-US" dirty="0">
                <a:latin typeface="Times New Roman"/>
                <a:cs typeface="Times New Roman"/>
              </a:rPr>
              <a:t>Fully Connected Layer</a:t>
            </a:r>
          </a:p>
        </p:txBody>
      </p:sp>
      <p:pic>
        <p:nvPicPr>
          <p:cNvPr id="2054" name="Picture 6">
            <a:extLst>
              <a:ext uri="{FF2B5EF4-FFF2-40B4-BE49-F238E27FC236}">
                <a16:creationId xmlns:a16="http://schemas.microsoft.com/office/drawing/2014/main" id="{C75020F5-1CDC-8584-CDAF-A0B1E1D71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6507" y="2165807"/>
            <a:ext cx="4825108" cy="28125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A06C12-196B-2BA9-2AFA-DA0C995E999D}"/>
              </a:ext>
            </a:extLst>
          </p:cNvPr>
          <p:cNvSpPr txBox="1"/>
          <p:nvPr/>
        </p:nvSpPr>
        <p:spPr>
          <a:xfrm>
            <a:off x="500858" y="2254297"/>
            <a:ext cx="3801979" cy="707886"/>
          </a:xfrm>
          <a:prstGeom prst="rect">
            <a:avLst/>
          </a:prstGeom>
          <a:noFill/>
        </p:spPr>
        <p:txBody>
          <a:bodyPr wrap="square" rtlCol="0">
            <a:spAutoFit/>
          </a:bodyPr>
          <a:lstStyle/>
          <a:p>
            <a:r>
              <a:rPr lang="en-GB" sz="2000" b="1" i="0" dirty="0">
                <a:solidFill>
                  <a:srgbClr val="242424"/>
                </a:solidFill>
                <a:effectLst/>
                <a:latin typeface="Times New Roman" panose="02020603050405020304" pitchFamily="18" charset="0"/>
                <a:cs typeface="Times New Roman" panose="02020603050405020304" pitchFamily="18" charset="0"/>
              </a:rPr>
              <a:t>Different Types of layers in CNN</a:t>
            </a:r>
            <a:r>
              <a:rPr lang="en-GB" sz="2000" b="1" i="0" dirty="0">
                <a:solidFill>
                  <a:srgbClr val="242424"/>
                </a:solidFill>
                <a:effectLst/>
                <a:latin typeface="sohne"/>
              </a:rPr>
              <a:t>.</a:t>
            </a:r>
          </a:p>
          <a:p>
            <a:endParaRPr lang="en-IN" sz="2000" dirty="0"/>
          </a:p>
        </p:txBody>
      </p:sp>
    </p:spTree>
    <p:extLst>
      <p:ext uri="{BB962C8B-B14F-4D97-AF65-F5344CB8AC3E}">
        <p14:creationId xmlns:p14="http://schemas.microsoft.com/office/powerpoint/2010/main" val="280279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02E4-0C5C-D730-1567-9A9B64DC009F}"/>
              </a:ext>
            </a:extLst>
          </p:cNvPr>
          <p:cNvSpPr>
            <a:spLocks noGrp="1"/>
          </p:cNvSpPr>
          <p:nvPr>
            <p:ph type="title"/>
          </p:nvPr>
        </p:nvSpPr>
        <p:spPr>
          <a:xfrm>
            <a:off x="600030" y="996122"/>
            <a:ext cx="9164704" cy="1320800"/>
          </a:xfrm>
        </p:spPr>
        <p:txBody>
          <a:bodyPr>
            <a:normAutofit/>
          </a:bodyPr>
          <a:lstStyle/>
          <a:p>
            <a:r>
              <a:rPr lang="en-US" sz="3200" b="1" dirty="0">
                <a:solidFill>
                  <a:srgbClr val="236292"/>
                </a:solidFill>
                <a:latin typeface="Times New Roman"/>
                <a:ea typeface="+mj-lt"/>
                <a:cs typeface="Times New Roman"/>
              </a:rPr>
              <a:t>EXPERIMENTAL SETUP &amp; </a:t>
            </a:r>
            <a:r>
              <a:rPr lang="en-US" sz="3200" b="1" dirty="0">
                <a:solidFill>
                  <a:srgbClr val="236292"/>
                </a:solidFill>
                <a:latin typeface="Times New Roman"/>
                <a:ea typeface="+mj-lt"/>
                <a:cs typeface="+mj-lt"/>
              </a:rPr>
              <a:t>TEST DATA </a:t>
            </a:r>
            <a:endParaRPr lang="en-US" sz="3200" b="1" u="sng" dirty="0">
              <a:solidFill>
                <a:srgbClr val="236292"/>
              </a:solidFill>
              <a:latin typeface="Times New Roman"/>
              <a:ea typeface="+mj-lt"/>
              <a:cs typeface="+mj-lt"/>
            </a:endParaRPr>
          </a:p>
        </p:txBody>
      </p:sp>
      <p:sp>
        <p:nvSpPr>
          <p:cNvPr id="3" name="Content Placeholder 2">
            <a:extLst>
              <a:ext uri="{FF2B5EF4-FFF2-40B4-BE49-F238E27FC236}">
                <a16:creationId xmlns:a16="http://schemas.microsoft.com/office/drawing/2014/main" id="{A22E7101-A207-F172-CEDE-52FE702A0C9A}"/>
              </a:ext>
            </a:extLst>
          </p:cNvPr>
          <p:cNvSpPr>
            <a:spLocks noGrp="1"/>
          </p:cNvSpPr>
          <p:nvPr>
            <p:ph idx="1"/>
          </p:nvPr>
        </p:nvSpPr>
        <p:spPr/>
        <p:txBody>
          <a:bodyPr vert="horz" lIns="91440" tIns="45720" rIns="91440" bIns="45720" rtlCol="0" anchor="t">
            <a:normAutofit/>
          </a:bodyPr>
          <a:lstStyle/>
          <a:p>
            <a:pPr marL="285750" indent="-285750"/>
            <a:r>
              <a:rPr lang="en-US" sz="2000" dirty="0">
                <a:latin typeface="Times New Roman"/>
                <a:cs typeface="Times New Roman"/>
              </a:rPr>
              <a:t>Dataset Collection and Preprocessing</a:t>
            </a:r>
          </a:p>
          <a:p>
            <a:pPr marL="285750" indent="-285750"/>
            <a:r>
              <a:rPr lang="en-US" sz="2000" dirty="0">
                <a:latin typeface="Times New Roman"/>
                <a:cs typeface="Times New Roman"/>
              </a:rPr>
              <a:t>Building the CNN Model and Training</a:t>
            </a:r>
          </a:p>
          <a:p>
            <a:pPr marL="285750" indent="-285750"/>
            <a:r>
              <a:rPr lang="en-US" sz="2000" dirty="0">
                <a:latin typeface="Times New Roman"/>
                <a:cs typeface="Times New Roman"/>
              </a:rPr>
              <a:t>Finding Dataset</a:t>
            </a:r>
          </a:p>
          <a:p>
            <a:pPr marL="285750" indent="-285750"/>
            <a:r>
              <a:rPr lang="en-US" sz="2000" dirty="0">
                <a:latin typeface="Times New Roman"/>
                <a:cs typeface="Times New Roman"/>
              </a:rPr>
              <a:t>Model Evaluation</a:t>
            </a:r>
          </a:p>
          <a:p>
            <a:pPr marL="285750" indent="-285750"/>
            <a:r>
              <a:rPr lang="en-US" sz="2000" dirty="0">
                <a:latin typeface="Times New Roman"/>
                <a:cs typeface="Times New Roman"/>
              </a:rPr>
              <a:t>API Development</a:t>
            </a:r>
          </a:p>
          <a:p>
            <a:pPr marL="285750" indent="-285750"/>
            <a:r>
              <a:rPr lang="en-US" sz="2000" dirty="0">
                <a:latin typeface="Times New Roman"/>
                <a:cs typeface="Times New Roman"/>
              </a:rPr>
              <a:t>Performance Evaluation</a:t>
            </a:r>
            <a:endParaRPr lang="en-US" dirty="0"/>
          </a:p>
          <a:p>
            <a:pPr marL="285750" indent="-285750"/>
            <a:r>
              <a:rPr lang="en-US" sz="2000" dirty="0">
                <a:latin typeface="Times New Roman"/>
                <a:cs typeface="Times New Roman"/>
              </a:rPr>
              <a:t>Testing and Debugging</a:t>
            </a:r>
          </a:p>
          <a:p>
            <a:pPr marL="285750" indent="-285750"/>
            <a:r>
              <a:rPr lang="en-US" sz="2000" dirty="0">
                <a:latin typeface="Times New Roman"/>
                <a:cs typeface="Times New Roman"/>
              </a:rPr>
              <a:t>Iterative Improvement</a:t>
            </a:r>
          </a:p>
        </p:txBody>
      </p:sp>
    </p:spTree>
    <p:extLst>
      <p:ext uri="{BB962C8B-B14F-4D97-AF65-F5344CB8AC3E}">
        <p14:creationId xmlns:p14="http://schemas.microsoft.com/office/powerpoint/2010/main" val="109269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B9CF-DCAE-EC3A-73CD-FA224BAAE4C7}"/>
              </a:ext>
            </a:extLst>
          </p:cNvPr>
          <p:cNvSpPr>
            <a:spLocks noGrp="1"/>
          </p:cNvSpPr>
          <p:nvPr>
            <p:ph type="title"/>
          </p:nvPr>
        </p:nvSpPr>
        <p:spPr/>
        <p:txBody>
          <a:bodyPr/>
          <a:lstStyle/>
          <a:p>
            <a:r>
              <a:rPr lang="en-US" dirty="0">
                <a:solidFill>
                  <a:srgbClr val="236292"/>
                </a:solidFill>
                <a:latin typeface="Times New Roman"/>
                <a:cs typeface="Times New Roman"/>
              </a:rPr>
              <a:t>How we did ...</a:t>
            </a:r>
          </a:p>
        </p:txBody>
      </p:sp>
      <p:sp>
        <p:nvSpPr>
          <p:cNvPr id="5" name="TextBox 4">
            <a:extLst>
              <a:ext uri="{FF2B5EF4-FFF2-40B4-BE49-F238E27FC236}">
                <a16:creationId xmlns:a16="http://schemas.microsoft.com/office/drawing/2014/main" id="{F39086B5-172A-7939-6B26-EFC75B9BBEA7}"/>
              </a:ext>
            </a:extLst>
          </p:cNvPr>
          <p:cNvSpPr txBox="1"/>
          <p:nvPr/>
        </p:nvSpPr>
        <p:spPr>
          <a:xfrm>
            <a:off x="1849036" y="2362524"/>
            <a:ext cx="882534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236292"/>
                </a:solidFill>
                <a:latin typeface="Times New Roman"/>
                <a:cs typeface="Times New Roman"/>
              </a:rPr>
              <a:t>TECHNICAL </a:t>
            </a:r>
          </a:p>
          <a:p>
            <a:pPr algn="ctr"/>
            <a:r>
              <a:rPr lang="en-US" sz="6000" dirty="0">
                <a:solidFill>
                  <a:srgbClr val="236292"/>
                </a:solidFill>
                <a:latin typeface="Times New Roman"/>
                <a:cs typeface="Times New Roman"/>
              </a:rPr>
              <a:t>OVERVIEW</a:t>
            </a:r>
          </a:p>
        </p:txBody>
      </p:sp>
    </p:spTree>
    <p:extLst>
      <p:ext uri="{BB962C8B-B14F-4D97-AF65-F5344CB8AC3E}">
        <p14:creationId xmlns:p14="http://schemas.microsoft.com/office/powerpoint/2010/main" val="351928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C115-2575-62A4-2D0B-FAC968A76724}"/>
              </a:ext>
            </a:extLst>
          </p:cNvPr>
          <p:cNvSpPr>
            <a:spLocks noGrp="1"/>
          </p:cNvSpPr>
          <p:nvPr>
            <p:ph type="title"/>
          </p:nvPr>
        </p:nvSpPr>
        <p:spPr>
          <a:xfrm>
            <a:off x="677334" y="1051339"/>
            <a:ext cx="8596668" cy="1320800"/>
          </a:xfrm>
        </p:spPr>
        <p:txBody>
          <a:bodyPr>
            <a:normAutofit/>
          </a:bodyPr>
          <a:lstStyle/>
          <a:p>
            <a:r>
              <a:rPr lang="en-US" sz="3200" b="1" dirty="0">
                <a:solidFill>
                  <a:schemeClr val="accent2">
                    <a:lumMod val="75000"/>
                  </a:schemeClr>
                </a:solidFill>
                <a:latin typeface="Times New Roman"/>
                <a:cs typeface="Times New Roman"/>
              </a:rPr>
              <a:t>REQUIREMENTS</a:t>
            </a:r>
          </a:p>
        </p:txBody>
      </p:sp>
      <p:sp>
        <p:nvSpPr>
          <p:cNvPr id="3" name="Content Placeholder 2">
            <a:extLst>
              <a:ext uri="{FF2B5EF4-FFF2-40B4-BE49-F238E27FC236}">
                <a16:creationId xmlns:a16="http://schemas.microsoft.com/office/drawing/2014/main" id="{6BCCB0F8-9E95-1840-6CA8-0649A33A7A97}"/>
              </a:ext>
            </a:extLst>
          </p:cNvPr>
          <p:cNvSpPr>
            <a:spLocks noGrp="1"/>
          </p:cNvSpPr>
          <p:nvPr>
            <p:ph idx="1"/>
          </p:nvPr>
        </p:nvSpPr>
        <p:spPr/>
        <p:txBody>
          <a:bodyPr vert="horz" lIns="91440" tIns="45720" rIns="91440" bIns="45720" rtlCol="0" anchor="t">
            <a:normAutofit/>
          </a:bodyPr>
          <a:lstStyle/>
          <a:p>
            <a:r>
              <a:rPr lang="en-US" sz="2400" dirty="0">
                <a:latin typeface="Times New Roman"/>
                <a:cs typeface="Times New Roman"/>
              </a:rPr>
              <a:t>GOOGLE COLAB</a:t>
            </a:r>
          </a:p>
          <a:p>
            <a:r>
              <a:rPr lang="en-US" sz="2400" dirty="0">
                <a:latin typeface="Times New Roman"/>
                <a:cs typeface="Times New Roman"/>
              </a:rPr>
              <a:t>TWILIO</a:t>
            </a:r>
          </a:p>
          <a:p>
            <a:r>
              <a:rPr lang="en-US" sz="2400" dirty="0">
                <a:latin typeface="Times New Roman"/>
                <a:cs typeface="Times New Roman"/>
              </a:rPr>
              <a:t>TEACHABLE MACHINE</a:t>
            </a:r>
          </a:p>
          <a:p>
            <a:r>
              <a:rPr lang="en-US" sz="2400" dirty="0">
                <a:latin typeface="Times New Roman"/>
                <a:cs typeface="Times New Roman"/>
              </a:rPr>
              <a:t>FAST API</a:t>
            </a:r>
          </a:p>
          <a:p>
            <a:endParaRPr lang="en-US" dirty="0"/>
          </a:p>
        </p:txBody>
      </p:sp>
    </p:spTree>
    <p:extLst>
      <p:ext uri="{BB962C8B-B14F-4D97-AF65-F5344CB8AC3E}">
        <p14:creationId xmlns:p14="http://schemas.microsoft.com/office/powerpoint/2010/main" val="186237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CBF96-6917-72A9-E46E-D10F01768379}"/>
              </a:ext>
            </a:extLst>
          </p:cNvPr>
          <p:cNvSpPr>
            <a:spLocks noGrp="1"/>
          </p:cNvSpPr>
          <p:nvPr>
            <p:ph type="title"/>
          </p:nvPr>
        </p:nvSpPr>
        <p:spPr>
          <a:xfrm>
            <a:off x="697815" y="1057071"/>
            <a:ext cx="8611045" cy="1320800"/>
          </a:xfrm>
        </p:spPr>
        <p:txBody>
          <a:bodyPr>
            <a:normAutofit/>
          </a:bodyPr>
          <a:lstStyle/>
          <a:p>
            <a:r>
              <a:rPr lang="en-US" sz="3200" b="1" dirty="0">
                <a:solidFill>
                  <a:srgbClr val="236292"/>
                </a:solidFill>
                <a:latin typeface="Times New Roman"/>
                <a:cs typeface="Times New Roman"/>
              </a:rPr>
              <a:t>GOOGLE COLAB </a:t>
            </a:r>
            <a:endParaRPr lang="en-US" sz="3200" b="1" dirty="0">
              <a:solidFill>
                <a:srgbClr val="236292"/>
              </a:solidFill>
            </a:endParaRPr>
          </a:p>
        </p:txBody>
      </p:sp>
      <p:sp>
        <p:nvSpPr>
          <p:cNvPr id="3" name="Content Placeholder 2">
            <a:extLst>
              <a:ext uri="{FF2B5EF4-FFF2-40B4-BE49-F238E27FC236}">
                <a16:creationId xmlns:a16="http://schemas.microsoft.com/office/drawing/2014/main" id="{4CB7638C-D044-C14C-87B2-A624983606F1}"/>
              </a:ext>
            </a:extLst>
          </p:cNvPr>
          <p:cNvSpPr>
            <a:spLocks noGrp="1"/>
          </p:cNvSpPr>
          <p:nvPr>
            <p:ph idx="1"/>
          </p:nvPr>
        </p:nvSpPr>
        <p:spPr>
          <a:xfrm>
            <a:off x="702679" y="2056255"/>
            <a:ext cx="8596668" cy="3880773"/>
          </a:xfrm>
        </p:spPr>
        <p:txBody>
          <a:bodyPr vert="horz" lIns="91440" tIns="45720" rIns="91440" bIns="45720" rtlCol="0" anchor="t">
            <a:noAutofit/>
          </a:bodyPr>
          <a:lstStyle/>
          <a:p>
            <a:pPr>
              <a:buFont typeface="Wingdings" charset="2"/>
              <a:buChar char="ü"/>
            </a:pPr>
            <a:endParaRPr lang="en-US" dirty="0"/>
          </a:p>
          <a:p>
            <a:pPr algn="just">
              <a:buFont typeface="Wingdings" charset="2"/>
              <a:buChar char="ü"/>
            </a:pPr>
            <a:r>
              <a:rPr lang="en-US" sz="2000" dirty="0">
                <a:latin typeface="Times New Roman"/>
                <a:cs typeface="Times New Roman"/>
              </a:rPr>
              <a:t>Colabotary or "Colab” for short, is a product from Google Research. </a:t>
            </a:r>
          </a:p>
          <a:p>
            <a:pPr algn="just">
              <a:buFont typeface="Wingdings" charset="2"/>
              <a:buChar char="ü"/>
            </a:pPr>
            <a:r>
              <a:rPr lang="en-US" sz="2000" dirty="0">
                <a:latin typeface="Times New Roman"/>
                <a:cs typeface="Times New Roman"/>
              </a:rPr>
              <a:t>Colab allows anybody to write and execute arbitrary python code through the browser, and is especially well suited to machine learning, data analysis and education. </a:t>
            </a:r>
          </a:p>
          <a:p>
            <a:pPr algn="just">
              <a:buFont typeface="Wingdings" charset="2"/>
              <a:buChar char="ü"/>
            </a:pPr>
            <a:r>
              <a:rPr lang="en-US" sz="2000" dirty="0">
                <a:latin typeface="Times New Roman"/>
                <a:cs typeface="Times New Roman"/>
              </a:rPr>
              <a:t>Colab is a hosted Jupiter notebook service that requires no setup to use, while providing access free of charge to computing resources including GPUs. </a:t>
            </a:r>
            <a:br>
              <a:rPr lang="en-US" sz="2000" dirty="0">
                <a:latin typeface="Times New Roman"/>
              </a:rPr>
            </a:br>
            <a:endParaRPr lang="en-US" dirty="0"/>
          </a:p>
        </p:txBody>
      </p:sp>
    </p:spTree>
    <p:extLst>
      <p:ext uri="{BB962C8B-B14F-4D97-AF65-F5344CB8AC3E}">
        <p14:creationId xmlns:p14="http://schemas.microsoft.com/office/powerpoint/2010/main" val="393210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CFD99-C196-8977-5D66-128733A1278F}"/>
              </a:ext>
            </a:extLst>
          </p:cNvPr>
          <p:cNvSpPr>
            <a:spLocks noGrp="1"/>
          </p:cNvSpPr>
          <p:nvPr>
            <p:ph type="title"/>
          </p:nvPr>
        </p:nvSpPr>
        <p:spPr>
          <a:xfrm>
            <a:off x="677334" y="1051339"/>
            <a:ext cx="8596668" cy="1320800"/>
          </a:xfrm>
        </p:spPr>
        <p:txBody>
          <a:bodyPr>
            <a:normAutofit/>
          </a:bodyPr>
          <a:lstStyle/>
          <a:p>
            <a:r>
              <a:rPr lang="en-US" sz="3200" b="1" dirty="0">
                <a:solidFill>
                  <a:srgbClr val="236292"/>
                </a:solidFill>
                <a:latin typeface="Times New Roman"/>
                <a:cs typeface="Times New Roman"/>
              </a:rPr>
              <a:t>TWILIO</a:t>
            </a:r>
          </a:p>
        </p:txBody>
      </p:sp>
      <p:sp>
        <p:nvSpPr>
          <p:cNvPr id="3" name="Content Placeholder 2">
            <a:extLst>
              <a:ext uri="{FF2B5EF4-FFF2-40B4-BE49-F238E27FC236}">
                <a16:creationId xmlns:a16="http://schemas.microsoft.com/office/drawing/2014/main" id="{6BBE8052-DBF4-D03B-81F6-8280A12B440E}"/>
              </a:ext>
            </a:extLst>
          </p:cNvPr>
          <p:cNvSpPr>
            <a:spLocks noGrp="1"/>
          </p:cNvSpPr>
          <p:nvPr>
            <p:ph idx="1"/>
          </p:nvPr>
        </p:nvSpPr>
        <p:spPr/>
        <p:txBody>
          <a:bodyPr vert="horz" lIns="91440" tIns="45720" rIns="91440" bIns="45720" rtlCol="0" anchor="t">
            <a:noAutofit/>
          </a:bodyPr>
          <a:lstStyle/>
          <a:p>
            <a:pPr algn="just"/>
            <a:r>
              <a:rPr lang="en-GB" sz="2000" dirty="0">
                <a:latin typeface="Times New Roman" panose="02020603050405020304" pitchFamily="18" charset="0"/>
                <a:cs typeface="Times New Roman" panose="02020603050405020304" pitchFamily="18" charset="0"/>
              </a:rPr>
              <a:t>Twilio is a cloud communications platform that enables developers to build applications for messaging, voice, and video communication.</a:t>
            </a:r>
          </a:p>
          <a:p>
            <a:pPr algn="just"/>
            <a:r>
              <a:rPr lang="en-GB" sz="2000" dirty="0">
                <a:latin typeface="Times New Roman" panose="02020603050405020304" pitchFamily="18" charset="0"/>
                <a:cs typeface="Times New Roman" panose="02020603050405020304" pitchFamily="18" charset="0"/>
              </a:rPr>
              <a:t>In the context of our project, Twilio allows seamless integration of WhatsApp to send and receive messages, enabling users to upload images and receive real-time plant disease detection results directly through WhatsApp.</a:t>
            </a:r>
          </a:p>
          <a:p>
            <a:pPr algn="just"/>
            <a:r>
              <a:rPr lang="en-GB" dirty="0">
                <a:latin typeface="Times New Roman" panose="02020603050405020304" pitchFamily="18" charset="0"/>
                <a:cs typeface="Times New Roman" panose="02020603050405020304" pitchFamily="18" charset="0"/>
              </a:rPr>
              <a:t>It simplifies communication by providing APIs that handle the complexities of messaging, ensuring a smooth and efficient user experience.</a:t>
            </a:r>
            <a:endParaRPr lang="en-US" dirty="0">
              <a:solidFill>
                <a:srgbClr val="404040"/>
              </a:solidFill>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77159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FCC3A-EF31-8ED3-3174-73ED636DC52F}"/>
              </a:ext>
            </a:extLst>
          </p:cNvPr>
          <p:cNvSpPr>
            <a:spLocks noGrp="1"/>
          </p:cNvSpPr>
          <p:nvPr>
            <p:ph type="title"/>
          </p:nvPr>
        </p:nvSpPr>
        <p:spPr>
          <a:xfrm>
            <a:off x="1294817" y="386255"/>
            <a:ext cx="8596668" cy="1320800"/>
          </a:xfrm>
        </p:spPr>
        <p:txBody>
          <a:bodyPr vert="horz" lIns="91440" tIns="45720" rIns="91440" bIns="45720" rtlCol="0" anchor="ctr">
            <a:normAutofit/>
          </a:bodyPr>
          <a:lstStyle/>
          <a:p>
            <a:pPr algn="ctr"/>
            <a:r>
              <a:rPr lang="en-US" sz="4400" b="1" dirty="0">
                <a:solidFill>
                  <a:srgbClr val="236292"/>
                </a:solidFill>
                <a:latin typeface="Book Antiqua"/>
              </a:rPr>
              <a:t>Submitted By</a:t>
            </a:r>
            <a:endParaRPr lang="en-US" sz="4400" dirty="0">
              <a:solidFill>
                <a:srgbClr val="236292"/>
              </a:solidFill>
              <a:latin typeface="Book Antiqua"/>
            </a:endParaRPr>
          </a:p>
        </p:txBody>
      </p:sp>
      <p:pic>
        <p:nvPicPr>
          <p:cNvPr id="5" name="Picture 5">
            <a:extLst>
              <a:ext uri="{FF2B5EF4-FFF2-40B4-BE49-F238E27FC236}">
                <a16:creationId xmlns:a16="http://schemas.microsoft.com/office/drawing/2014/main" id="{DAA86236-2F61-7357-E6A4-62F58A13BC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55964" y="1931150"/>
            <a:ext cx="2674374" cy="28866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6">
            <a:extLst>
              <a:ext uri="{FF2B5EF4-FFF2-40B4-BE49-F238E27FC236}">
                <a16:creationId xmlns:a16="http://schemas.microsoft.com/office/drawing/2014/main" id="{A54149A8-33FB-8CA2-372E-9824A9D704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50584" y="1934608"/>
            <a:ext cx="2553622" cy="28831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CB56B6CE-683E-E4B1-0E0B-3E6A954C0015}"/>
              </a:ext>
            </a:extLst>
          </p:cNvPr>
          <p:cNvSpPr txBox="1"/>
          <p:nvPr/>
        </p:nvSpPr>
        <p:spPr>
          <a:xfrm>
            <a:off x="229915" y="4926850"/>
            <a:ext cx="119620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sz="2000" b="1" dirty="0"/>
              <a:t>    </a:t>
            </a:r>
            <a:r>
              <a:rPr lang="en-US" sz="2000" b="1" dirty="0">
                <a:latin typeface="Times New Roman"/>
                <a:cs typeface="Times New Roman"/>
              </a:rPr>
              <a:t>   Kunal Gautam                                    Sweta Singh                                Sayan Golder           </a:t>
            </a:r>
          </a:p>
          <a:p>
            <a:r>
              <a:rPr lang="en-US" sz="2000" b="1" dirty="0">
                <a:latin typeface="Times New Roman"/>
                <a:cs typeface="Times New Roman"/>
              </a:rPr>
              <a:t>          32301222091                                     32301222033                                32301222031                      </a:t>
            </a:r>
          </a:p>
        </p:txBody>
      </p:sp>
      <p:pic>
        <p:nvPicPr>
          <p:cNvPr id="1026" name="Picture 2">
            <a:extLst>
              <a:ext uri="{FF2B5EF4-FFF2-40B4-BE49-F238E27FC236}">
                <a16:creationId xmlns:a16="http://schemas.microsoft.com/office/drawing/2014/main" id="{502B6BF7-DE48-4DF5-1EF8-8807D8A4F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471" y="1931150"/>
            <a:ext cx="2553622" cy="28866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90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D79C-4859-98C1-CFBC-B86FB598F950}"/>
              </a:ext>
            </a:extLst>
          </p:cNvPr>
          <p:cNvSpPr>
            <a:spLocks noGrp="1"/>
          </p:cNvSpPr>
          <p:nvPr>
            <p:ph type="title"/>
          </p:nvPr>
        </p:nvSpPr>
        <p:spPr>
          <a:xfrm>
            <a:off x="673117" y="1056761"/>
            <a:ext cx="8596668" cy="1320800"/>
          </a:xfrm>
        </p:spPr>
        <p:txBody>
          <a:bodyPr/>
          <a:lstStyle/>
          <a:p>
            <a:r>
              <a:rPr lang="en-US" sz="3200" b="1" dirty="0">
                <a:solidFill>
                  <a:srgbClr val="236292"/>
                </a:solidFill>
                <a:latin typeface="Times New Roman"/>
                <a:cs typeface="Times New Roman"/>
              </a:rPr>
              <a:t>FAST API</a:t>
            </a:r>
          </a:p>
        </p:txBody>
      </p:sp>
      <p:sp>
        <p:nvSpPr>
          <p:cNvPr id="3" name="Content Placeholder 2">
            <a:extLst>
              <a:ext uri="{FF2B5EF4-FFF2-40B4-BE49-F238E27FC236}">
                <a16:creationId xmlns:a16="http://schemas.microsoft.com/office/drawing/2014/main" id="{3DE20F64-83E2-EA77-F953-1111C644C57E}"/>
              </a:ext>
            </a:extLst>
          </p:cNvPr>
          <p:cNvSpPr>
            <a:spLocks noGrp="1"/>
          </p:cNvSpPr>
          <p:nvPr>
            <p:ph idx="1"/>
          </p:nvPr>
        </p:nvSpPr>
        <p:spPr>
          <a:xfrm>
            <a:off x="677334" y="2160589"/>
            <a:ext cx="8596668" cy="4338534"/>
          </a:xfrm>
        </p:spPr>
        <p:txBody>
          <a:bodyPr vert="horz" lIns="91440" tIns="45720" rIns="91440" bIns="45720" rtlCol="0" anchor="t">
            <a:normAutofit lnSpcReduction="10000"/>
          </a:bodyPr>
          <a:lstStyle/>
          <a:p>
            <a:r>
              <a:rPr lang="en-GB" sz="2400" dirty="0">
                <a:latin typeface="Times New Roman" panose="02020603050405020304" pitchFamily="18" charset="0"/>
                <a:cs typeface="Times New Roman" panose="02020603050405020304" pitchFamily="18" charset="0"/>
              </a:rPr>
              <a:t>Fast API is a modern, fast (high-performance) web framework for building APIs with Python 3.7+ based on standard Python type hints.</a:t>
            </a:r>
          </a:p>
          <a:p>
            <a:r>
              <a:rPr lang="en-GB" sz="2400" dirty="0">
                <a:latin typeface="Times New Roman" panose="02020603050405020304" pitchFamily="18" charset="0"/>
                <a:cs typeface="Times New Roman" panose="02020603050405020304" pitchFamily="18" charset="0"/>
              </a:rPr>
              <a:t>In the context </a:t>
            </a:r>
            <a:r>
              <a:rPr lang="en-GB" sz="2400">
                <a:latin typeface="Times New Roman" panose="02020603050405020304" pitchFamily="18" charset="0"/>
                <a:cs typeface="Times New Roman" panose="02020603050405020304" pitchFamily="18" charset="0"/>
              </a:rPr>
              <a:t>of our </a:t>
            </a:r>
            <a:r>
              <a:rPr lang="en-GB" sz="2400" dirty="0">
                <a:latin typeface="Times New Roman" panose="02020603050405020304" pitchFamily="18" charset="0"/>
                <a:cs typeface="Times New Roman" panose="02020603050405020304" pitchFamily="18" charset="0"/>
              </a:rPr>
              <a:t>project, Fast API is used to create and manage the backend API that handles image uploads and disease predictions. It allows for fast, efficient processing of incoming plant leaf images, running them through the trained machine learning model, to delivered accurate disease and confidence score in real-time.</a:t>
            </a:r>
          </a:p>
          <a:p>
            <a:r>
              <a:rPr lang="en-GB" sz="2400" dirty="0">
                <a:latin typeface="Times New Roman" panose="02020603050405020304" pitchFamily="18" charset="0"/>
                <a:cs typeface="Times New Roman" panose="02020603050405020304" pitchFamily="18" charset="0"/>
              </a:rPr>
              <a:t>Fast API’s automatic validation, serialization , and fast execution and make it an ideal choice for building high-performance web application.</a:t>
            </a:r>
          </a:p>
        </p:txBody>
      </p:sp>
    </p:spTree>
    <p:extLst>
      <p:ext uri="{BB962C8B-B14F-4D97-AF65-F5344CB8AC3E}">
        <p14:creationId xmlns:p14="http://schemas.microsoft.com/office/powerpoint/2010/main" val="45799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4B57-C2F3-006D-9590-37979F57A34E}"/>
              </a:ext>
            </a:extLst>
          </p:cNvPr>
          <p:cNvSpPr>
            <a:spLocks noGrp="1"/>
          </p:cNvSpPr>
          <p:nvPr>
            <p:ph type="title"/>
          </p:nvPr>
        </p:nvSpPr>
        <p:spPr>
          <a:xfrm>
            <a:off x="677334" y="985079"/>
            <a:ext cx="8596668" cy="1320800"/>
          </a:xfrm>
        </p:spPr>
        <p:txBody>
          <a:bodyPr>
            <a:normAutofit/>
          </a:bodyPr>
          <a:lstStyle/>
          <a:p>
            <a:r>
              <a:rPr lang="en-US" sz="3200" b="1" dirty="0">
                <a:solidFill>
                  <a:srgbClr val="236292"/>
                </a:solidFill>
                <a:latin typeface="Times New Roman"/>
                <a:cs typeface="Times New Roman"/>
              </a:rPr>
              <a:t>TEACHABLE MACHINE</a:t>
            </a:r>
          </a:p>
        </p:txBody>
      </p:sp>
      <p:sp>
        <p:nvSpPr>
          <p:cNvPr id="3" name="Content Placeholder 2">
            <a:extLst>
              <a:ext uri="{FF2B5EF4-FFF2-40B4-BE49-F238E27FC236}">
                <a16:creationId xmlns:a16="http://schemas.microsoft.com/office/drawing/2014/main" id="{4E9B3590-23B9-97AA-6F31-EB08384E25AD}"/>
              </a:ext>
            </a:extLst>
          </p:cNvPr>
          <p:cNvSpPr>
            <a:spLocks noGrp="1"/>
          </p:cNvSpPr>
          <p:nvPr>
            <p:ph idx="1"/>
          </p:nvPr>
        </p:nvSpPr>
        <p:spPr/>
        <p:txBody>
          <a:bodyPr vert="horz" lIns="91440" tIns="45720" rIns="91440" bIns="45720" rtlCol="0" anchor="t">
            <a:normAutofit/>
          </a:bodyPr>
          <a:lstStyle/>
          <a:p>
            <a:r>
              <a:rPr lang="en-US" sz="2000" dirty="0">
                <a:solidFill>
                  <a:schemeClr val="tx1"/>
                </a:solidFill>
                <a:latin typeface="Times New Roman"/>
                <a:cs typeface="Times New Roman"/>
              </a:rPr>
              <a:t>Teachable Machine is a web-based tool developed by Google that allows users to create and train machine learning models without requiring extensive coding knowledge.</a:t>
            </a:r>
          </a:p>
          <a:p>
            <a:r>
              <a:rPr lang="en-US" sz="2000" dirty="0">
                <a:solidFill>
                  <a:schemeClr val="tx1"/>
                </a:solidFill>
                <a:latin typeface="Times New Roman"/>
                <a:cs typeface="Times New Roman"/>
              </a:rPr>
              <a:t>Easy training </a:t>
            </a:r>
          </a:p>
          <a:p>
            <a:r>
              <a:rPr lang="en-US" sz="2000" dirty="0">
                <a:solidFill>
                  <a:schemeClr val="tx1"/>
                </a:solidFill>
                <a:latin typeface="Times New Roman"/>
                <a:cs typeface="Times New Roman"/>
              </a:rPr>
              <a:t>Export models</a:t>
            </a:r>
          </a:p>
          <a:p>
            <a:r>
              <a:rPr lang="en-US" sz="2000" dirty="0">
                <a:solidFill>
                  <a:schemeClr val="tx1"/>
                </a:solidFill>
                <a:latin typeface="Times New Roman"/>
                <a:cs typeface="Times New Roman"/>
              </a:rPr>
              <a:t>Applications </a:t>
            </a:r>
          </a:p>
          <a:p>
            <a:r>
              <a:rPr lang="en-US" sz="2000" dirty="0">
                <a:solidFill>
                  <a:schemeClr val="tx1"/>
                </a:solidFill>
                <a:latin typeface="Times New Roman"/>
                <a:cs typeface="Times New Roman"/>
              </a:rPr>
              <a:t>Educational tools</a:t>
            </a:r>
          </a:p>
          <a:p>
            <a:r>
              <a:rPr lang="en-US" sz="2000" dirty="0">
                <a:solidFill>
                  <a:schemeClr val="tx1"/>
                </a:solidFill>
                <a:latin typeface="Times New Roman"/>
                <a:cs typeface="Times New Roman"/>
              </a:rPr>
              <a:t>The tool provides a user-friendly interface where users can easily upload their own images, sounds, or poses to train the model.</a:t>
            </a:r>
          </a:p>
          <a:p>
            <a:endParaRPr lang="en-US" b="1" dirty="0"/>
          </a:p>
        </p:txBody>
      </p:sp>
    </p:spTree>
    <p:extLst>
      <p:ext uri="{BB962C8B-B14F-4D97-AF65-F5344CB8AC3E}">
        <p14:creationId xmlns:p14="http://schemas.microsoft.com/office/powerpoint/2010/main" val="156799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A1DA-8B70-4AAC-8F88-81550B66863D}"/>
              </a:ext>
            </a:extLst>
          </p:cNvPr>
          <p:cNvSpPr>
            <a:spLocks noGrp="1"/>
          </p:cNvSpPr>
          <p:nvPr>
            <p:ph type="title"/>
          </p:nvPr>
        </p:nvSpPr>
        <p:spPr>
          <a:xfrm>
            <a:off x="865073" y="2387600"/>
            <a:ext cx="8596668" cy="1320800"/>
          </a:xfrm>
        </p:spPr>
        <p:txBody>
          <a:bodyPr vert="horz" lIns="91440" tIns="45720" rIns="91440" bIns="45720" rtlCol="0" anchor="ctr">
            <a:normAutofit/>
          </a:bodyPr>
          <a:lstStyle/>
          <a:p>
            <a:pPr algn="ctr"/>
            <a:r>
              <a:rPr lang="en-US" sz="5400" b="1" dirty="0">
                <a:solidFill>
                  <a:srgbClr val="236292"/>
                </a:solidFill>
                <a:latin typeface="Times New Roman"/>
                <a:cs typeface="Times New Roman"/>
              </a:rPr>
              <a:t>FINDINGS...</a:t>
            </a:r>
            <a:endParaRPr lang="en-US" sz="5400" dirty="0">
              <a:latin typeface="Times New Roman"/>
              <a:cs typeface="Times New Roman"/>
            </a:endParaRPr>
          </a:p>
        </p:txBody>
      </p:sp>
    </p:spTree>
    <p:extLst>
      <p:ext uri="{BB962C8B-B14F-4D97-AF65-F5344CB8AC3E}">
        <p14:creationId xmlns:p14="http://schemas.microsoft.com/office/powerpoint/2010/main" val="72520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84B8-278B-425E-ACAE-0502F37850C9}"/>
              </a:ext>
            </a:extLst>
          </p:cNvPr>
          <p:cNvSpPr>
            <a:spLocks noGrp="1"/>
          </p:cNvSpPr>
          <p:nvPr>
            <p:ph type="title"/>
          </p:nvPr>
        </p:nvSpPr>
        <p:spPr>
          <a:xfrm>
            <a:off x="732552" y="1161774"/>
            <a:ext cx="8596668" cy="779670"/>
          </a:xfrm>
        </p:spPr>
        <p:txBody>
          <a:bodyPr>
            <a:normAutofit/>
          </a:bodyPr>
          <a:lstStyle/>
          <a:p>
            <a:r>
              <a:rPr lang="en-US" sz="3200" b="1" dirty="0">
                <a:solidFill>
                  <a:schemeClr val="accent2">
                    <a:lumMod val="75000"/>
                  </a:schemeClr>
                </a:solidFill>
                <a:latin typeface="Times New Roman"/>
                <a:cs typeface="Times New Roman"/>
              </a:rPr>
              <a:t>Model Integration:</a:t>
            </a:r>
            <a:endParaRPr lang="en-US" sz="4000" dirty="0">
              <a:solidFill>
                <a:schemeClr val="accent2">
                  <a:lumMod val="75000"/>
                </a:schemeClr>
              </a:solidFill>
              <a:latin typeface="Trebuchet MS"/>
              <a:cs typeface="Times New Roman"/>
            </a:endParaRPr>
          </a:p>
        </p:txBody>
      </p:sp>
      <p:sp>
        <p:nvSpPr>
          <p:cNvPr id="3" name="Content Placeholder 2">
            <a:extLst>
              <a:ext uri="{FF2B5EF4-FFF2-40B4-BE49-F238E27FC236}">
                <a16:creationId xmlns:a16="http://schemas.microsoft.com/office/drawing/2014/main" id="{AB87BF3F-0586-6A48-501D-D3BCABB0FBBF}"/>
              </a:ext>
            </a:extLst>
          </p:cNvPr>
          <p:cNvSpPr>
            <a:spLocks noGrp="1"/>
          </p:cNvSpPr>
          <p:nvPr>
            <p:ph idx="1"/>
          </p:nvPr>
        </p:nvSpPr>
        <p:spPr>
          <a:xfrm>
            <a:off x="732552" y="1619459"/>
            <a:ext cx="8596668" cy="4642772"/>
          </a:xfrm>
        </p:spPr>
        <p:txBody>
          <a:bodyPr vert="horz" lIns="91440" tIns="45720" rIns="91440" bIns="45720" rtlCol="0" anchor="t">
            <a:noAutofit/>
          </a:bodyPr>
          <a:lstStyle/>
          <a:p>
            <a:pPr marL="0" indent="0">
              <a:buNone/>
            </a:pPr>
            <a:endParaRPr lang="en-US" sz="3200" b="1" dirty="0">
              <a:solidFill>
                <a:schemeClr val="tx1"/>
              </a:solidFill>
              <a:latin typeface="Times New Roman"/>
              <a:cs typeface="Times New Roman"/>
            </a:endParaRPr>
          </a:p>
          <a:p>
            <a:pPr>
              <a:buFont typeface="Wingdings" charset="2"/>
              <a:buChar char="Ø"/>
            </a:pP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Model Integration refers to the process of embedding a trained machine learning model into a software application or system for seamless functionality. </a:t>
            </a:r>
          </a:p>
          <a:p>
            <a:pPr>
              <a:buFont typeface="Wingdings" charset="2"/>
              <a:buChar char="Ø"/>
            </a:pP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In the context of the Plant Disease Detection System, model integration involves embedding the trained Convolutional Neural Network (CNN) into the backend using Fast API. This API facilitates efficient communication between the machine learning model and the web application or WhatsApp integration, enabling real-time disease detection for end-users. </a:t>
            </a:r>
          </a:p>
          <a:p>
            <a:pPr>
              <a:buFont typeface="Wingdings" charset="2"/>
              <a:buChar char="Ø"/>
            </a:pP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The integration of the model with Fast API ensures smooth processing of plant leaf images, provides accurate predictions with confidence scores, and supports seamless interactions across web and messaging platforms. This approach enhances the system's reliability and scalability, delivering an optimized user experience.</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69651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C4E9-3D4C-0CD3-A190-F5D22C85FACC}"/>
              </a:ext>
            </a:extLst>
          </p:cNvPr>
          <p:cNvSpPr>
            <a:spLocks noGrp="1"/>
          </p:cNvSpPr>
          <p:nvPr>
            <p:ph type="title"/>
          </p:nvPr>
        </p:nvSpPr>
        <p:spPr>
          <a:xfrm>
            <a:off x="876117" y="918818"/>
            <a:ext cx="8596668" cy="1320800"/>
          </a:xfrm>
        </p:spPr>
        <p:txBody>
          <a:bodyPr>
            <a:normAutofit/>
          </a:bodyPr>
          <a:lstStyle/>
          <a:p>
            <a:r>
              <a:rPr lang="en-US" sz="3200" b="1" dirty="0">
                <a:solidFill>
                  <a:srgbClr val="236292"/>
                </a:solidFill>
                <a:latin typeface="Times New Roman"/>
                <a:cs typeface="Times New Roman"/>
              </a:rPr>
              <a:t>Model integration involves several steps, including:</a:t>
            </a:r>
          </a:p>
        </p:txBody>
      </p:sp>
      <p:sp>
        <p:nvSpPr>
          <p:cNvPr id="3" name="Content Placeholder 2">
            <a:extLst>
              <a:ext uri="{FF2B5EF4-FFF2-40B4-BE49-F238E27FC236}">
                <a16:creationId xmlns:a16="http://schemas.microsoft.com/office/drawing/2014/main" id="{2AC3718F-0A80-4D90-928C-D76609801BBC}"/>
              </a:ext>
            </a:extLst>
          </p:cNvPr>
          <p:cNvSpPr>
            <a:spLocks noGrp="1"/>
          </p:cNvSpPr>
          <p:nvPr>
            <p:ph idx="1"/>
          </p:nvPr>
        </p:nvSpPr>
        <p:spPr>
          <a:xfrm>
            <a:off x="876117" y="2591285"/>
            <a:ext cx="8596668" cy="3880773"/>
          </a:xfrm>
        </p:spPr>
        <p:txBody>
          <a:bodyPr vert="horz" lIns="91440" tIns="45720" rIns="91440" bIns="45720" rtlCol="0" anchor="t">
            <a:normAutofit/>
          </a:bodyPr>
          <a:lstStyle/>
          <a:p>
            <a:pPr algn="just"/>
            <a:r>
              <a:rPr lang="en-US" sz="2000" b="1" dirty="0">
                <a:solidFill>
                  <a:srgbClr val="000000"/>
                </a:solidFill>
                <a:latin typeface="Times New Roman" panose="02020603050405020304" pitchFamily="18" charset="0"/>
                <a:cs typeface="Times New Roman" panose="02020603050405020304" pitchFamily="18" charset="0"/>
              </a:rPr>
              <a:t>Loading the model into memory:</a:t>
            </a:r>
            <a:r>
              <a:rPr lang="en-US" sz="2000" dirty="0">
                <a:solidFill>
                  <a:srgbClr val="000000"/>
                </a:solidFill>
                <a:latin typeface="Times New Roman" panose="02020603050405020304" pitchFamily="18" charset="0"/>
                <a:cs typeface="Times New Roman" panose="02020603050405020304" pitchFamily="18" charset="0"/>
              </a:rPr>
              <a:t> </a:t>
            </a: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The trained Convolutional Neural Network (CNN) model is loaded into the application’s memory using Fast API, enabling it to process plant leaf images in real-time</a:t>
            </a:r>
            <a:r>
              <a:rPr lang="en-GB" sz="2000" dirty="0">
                <a:latin typeface="Times New Roman" panose="02020603050405020304" pitchFamily="18" charset="0"/>
                <a:cs typeface="Times New Roman" panose="02020603050405020304" pitchFamily="18" charset="0"/>
              </a:rPr>
              <a:t>.</a:t>
            </a:r>
          </a:p>
          <a:p>
            <a:pPr algn="just"/>
            <a:r>
              <a:rPr lang="en-US" sz="2000" b="1" dirty="0">
                <a:solidFill>
                  <a:srgbClr val="000000"/>
                </a:solidFill>
                <a:latin typeface="Times New Roman" panose="02020603050405020304" pitchFamily="18" charset="0"/>
                <a:cs typeface="Times New Roman" panose="02020603050405020304" pitchFamily="18" charset="0"/>
              </a:rPr>
              <a:t>Providing inputs to the model:</a:t>
            </a:r>
            <a:r>
              <a:rPr lang="en-US" sz="2000" dirty="0">
                <a:solidFill>
                  <a:srgbClr val="000000"/>
                </a:solidFill>
                <a:latin typeface="Times New Roman" panose="02020603050405020304" pitchFamily="18" charset="0"/>
                <a:cs typeface="Times New Roman" panose="02020603050405020304" pitchFamily="18" charset="0"/>
              </a:rPr>
              <a:t> </a:t>
            </a: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Users upload images of plant leaves through the web interface or WhatsApp. These images are pre-processed and passed as inputs to the model for analysis.</a:t>
            </a:r>
          </a:p>
          <a:p>
            <a:pPr algn="just"/>
            <a:r>
              <a:rPr lang="en-US" sz="2000" b="1" dirty="0">
                <a:solidFill>
                  <a:srgbClr val="000000"/>
                </a:solidFill>
                <a:latin typeface="Times New Roman" panose="02020603050405020304" pitchFamily="18" charset="0"/>
                <a:cs typeface="Times New Roman" panose="02020603050405020304" pitchFamily="18" charset="0"/>
              </a:rPr>
              <a:t>Processing the model's output:</a:t>
            </a:r>
            <a:r>
              <a:rPr lang="en-US" sz="2000" dirty="0">
                <a:solidFill>
                  <a:srgbClr val="000000"/>
                </a:solidFill>
                <a:latin typeface="Times New Roman" panose="02020603050405020304" pitchFamily="18" charset="0"/>
                <a:cs typeface="Times New Roman" panose="02020603050405020304" pitchFamily="18" charset="0"/>
              </a:rPr>
              <a:t> </a:t>
            </a: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The model outputs the detected plant disease along with a confidence score. This output is processed and formatted into meaningful feedback, which is then displayed on the web application or sent back to the user via WhatsApp.</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38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3AB2-EB94-4336-9C56-2CD9E66CDC6A}"/>
              </a:ext>
            </a:extLst>
          </p:cNvPr>
          <p:cNvSpPr>
            <a:spLocks noGrp="1"/>
          </p:cNvSpPr>
          <p:nvPr>
            <p:ph type="title"/>
          </p:nvPr>
        </p:nvSpPr>
        <p:spPr>
          <a:xfrm>
            <a:off x="602791" y="188106"/>
            <a:ext cx="8596668" cy="890105"/>
          </a:xfrm>
        </p:spPr>
        <p:txBody>
          <a:bodyPr>
            <a:normAutofit/>
          </a:bodyPr>
          <a:lstStyle/>
          <a:p>
            <a:r>
              <a:rPr lang="en-US" sz="4000" b="1" dirty="0">
                <a:solidFill>
                  <a:srgbClr val="236292"/>
                </a:solidFill>
                <a:latin typeface="Times New Roman"/>
                <a:cs typeface="Times New Roman"/>
              </a:rPr>
              <a:t>Testing:</a:t>
            </a:r>
          </a:p>
        </p:txBody>
      </p:sp>
      <p:graphicFrame>
        <p:nvGraphicFramePr>
          <p:cNvPr id="10" name="Table 9">
            <a:extLst>
              <a:ext uri="{FF2B5EF4-FFF2-40B4-BE49-F238E27FC236}">
                <a16:creationId xmlns:a16="http://schemas.microsoft.com/office/drawing/2014/main" id="{D4967BF5-0AB3-7492-AB45-FA48CF97967C}"/>
              </a:ext>
            </a:extLst>
          </p:cNvPr>
          <p:cNvGraphicFramePr>
            <a:graphicFrameLocks noGrp="1"/>
          </p:cNvGraphicFramePr>
          <p:nvPr>
            <p:extLst>
              <p:ext uri="{D42A27DB-BD31-4B8C-83A1-F6EECF244321}">
                <p14:modId xmlns:p14="http://schemas.microsoft.com/office/powerpoint/2010/main" val="61598594"/>
              </p:ext>
            </p:extLst>
          </p:nvPr>
        </p:nvGraphicFramePr>
        <p:xfrm>
          <a:off x="923977" y="1019812"/>
          <a:ext cx="7954296" cy="4818376"/>
        </p:xfrm>
        <a:graphic>
          <a:graphicData uri="http://schemas.openxmlformats.org/drawingml/2006/table">
            <a:tbl>
              <a:tblPr firstRow="1" bandRow="1">
                <a:tableStyleId>{5C22544A-7EE6-4342-B048-85BDC9FD1C3A}</a:tableStyleId>
              </a:tblPr>
              <a:tblGrid>
                <a:gridCol w="1977999">
                  <a:extLst>
                    <a:ext uri="{9D8B030D-6E8A-4147-A177-3AD203B41FA5}">
                      <a16:colId xmlns:a16="http://schemas.microsoft.com/office/drawing/2014/main" val="3112459666"/>
                    </a:ext>
                  </a:extLst>
                </a:gridCol>
                <a:gridCol w="1992099">
                  <a:extLst>
                    <a:ext uri="{9D8B030D-6E8A-4147-A177-3AD203B41FA5}">
                      <a16:colId xmlns:a16="http://schemas.microsoft.com/office/drawing/2014/main" val="839770673"/>
                    </a:ext>
                  </a:extLst>
                </a:gridCol>
                <a:gridCol w="1992099">
                  <a:extLst>
                    <a:ext uri="{9D8B030D-6E8A-4147-A177-3AD203B41FA5}">
                      <a16:colId xmlns:a16="http://schemas.microsoft.com/office/drawing/2014/main" val="3498399415"/>
                    </a:ext>
                  </a:extLst>
                </a:gridCol>
                <a:gridCol w="1992099">
                  <a:extLst>
                    <a:ext uri="{9D8B030D-6E8A-4147-A177-3AD203B41FA5}">
                      <a16:colId xmlns:a16="http://schemas.microsoft.com/office/drawing/2014/main" val="1427243008"/>
                    </a:ext>
                  </a:extLst>
                </a:gridCol>
              </a:tblGrid>
              <a:tr h="541481">
                <a:tc>
                  <a:txBody>
                    <a:bodyPr/>
                    <a:lstStyle/>
                    <a:p>
                      <a:pPr algn="ctr" rtl="0" fontAlgn="t">
                        <a:spcBef>
                          <a:spcPts val="0"/>
                        </a:spcBef>
                        <a:spcAft>
                          <a:spcPts val="0"/>
                        </a:spcAft>
                      </a:pPr>
                      <a:r>
                        <a:rPr lang="en-US" sz="1800" u="none" strike="noStrike">
                          <a:effectLst/>
                        </a:rPr>
                        <a:t>Sample Input </a:t>
                      </a:r>
                      <a:endParaRPr lang="en-US" sz="1800">
                        <a:effectLst/>
                      </a:endParaRPr>
                    </a:p>
                  </a:txBody>
                  <a:tcPr marL="63500" marR="63500" marT="63500" marB="63500" anchor="ctr"/>
                </a:tc>
                <a:tc>
                  <a:txBody>
                    <a:bodyPr/>
                    <a:lstStyle/>
                    <a:p>
                      <a:pPr algn="ctr" rtl="0" fontAlgn="t">
                        <a:spcBef>
                          <a:spcPts val="0"/>
                        </a:spcBef>
                        <a:spcAft>
                          <a:spcPts val="0"/>
                        </a:spcAft>
                      </a:pPr>
                      <a:r>
                        <a:rPr lang="en-US" sz="1800" u="none" strike="noStrike">
                          <a:effectLst/>
                        </a:rPr>
                        <a:t>Expected Output </a:t>
                      </a:r>
                      <a:endParaRPr lang="en-US" sz="1800">
                        <a:effectLst/>
                      </a:endParaRPr>
                    </a:p>
                  </a:txBody>
                  <a:tcPr marL="63500" marR="63500" marT="63500" marB="63500" anchor="ctr"/>
                </a:tc>
                <a:tc>
                  <a:txBody>
                    <a:bodyPr/>
                    <a:lstStyle/>
                    <a:p>
                      <a:pPr algn="ctr" rtl="0" fontAlgn="t">
                        <a:spcBef>
                          <a:spcPts val="0"/>
                        </a:spcBef>
                        <a:spcAft>
                          <a:spcPts val="0"/>
                        </a:spcAft>
                      </a:pPr>
                      <a:r>
                        <a:rPr lang="en-US" sz="1800" u="none" strike="noStrike" dirty="0">
                          <a:effectLst/>
                        </a:rPr>
                        <a:t>Obtained Output </a:t>
                      </a:r>
                      <a:endParaRPr lang="en-US" sz="1800" dirty="0">
                        <a:effectLst/>
                      </a:endParaRPr>
                    </a:p>
                  </a:txBody>
                  <a:tcPr marL="63500" marR="63500" marT="63500" marB="63500" anchor="ctr"/>
                </a:tc>
                <a:tc>
                  <a:txBody>
                    <a:bodyPr/>
                    <a:lstStyle/>
                    <a:p>
                      <a:pPr algn="ctr" rtl="0" fontAlgn="t">
                        <a:spcBef>
                          <a:spcPts val="0"/>
                        </a:spcBef>
                        <a:spcAft>
                          <a:spcPts val="0"/>
                        </a:spcAft>
                      </a:pPr>
                      <a:r>
                        <a:rPr lang="en-US" sz="1800" u="none" strike="noStrike">
                          <a:effectLst/>
                        </a:rPr>
                        <a:t>Status </a:t>
                      </a:r>
                      <a:endParaRPr lang="en-US" sz="1800">
                        <a:effectLst/>
                      </a:endParaRPr>
                    </a:p>
                  </a:txBody>
                  <a:tcPr marL="63500" marR="63500" marT="63500" marB="63500" anchor="ctr"/>
                </a:tc>
                <a:extLst>
                  <a:ext uri="{0D108BD9-81ED-4DB2-BD59-A6C34878D82A}">
                    <a16:rowId xmlns:a16="http://schemas.microsoft.com/office/drawing/2014/main" val="2788999272"/>
                  </a:ext>
                </a:extLst>
              </a:tr>
              <a:tr h="841429">
                <a:tc>
                  <a:txBody>
                    <a:bodyPr/>
                    <a:lstStyle/>
                    <a:p>
                      <a:pPr lvl="0" algn="ctr" rtl="0">
                        <a:spcBef>
                          <a:spcPts val="0"/>
                        </a:spcBef>
                        <a:spcAft>
                          <a:spcPts val="0"/>
                        </a:spcAft>
                        <a:buNone/>
                      </a:pPr>
                      <a:r>
                        <a:rPr lang="en-US" sz="1700" dirty="0">
                          <a:effectLst/>
                        </a:rPr>
                        <a:t>Image of a Mosaic Virus</a:t>
                      </a:r>
                    </a:p>
                  </a:txBody>
                  <a:tcPr marL="63500" marR="63500" marT="63500" marB="63500" anchor="ctr"/>
                </a:tc>
                <a:tc>
                  <a:txBody>
                    <a:bodyPr/>
                    <a:lstStyle/>
                    <a:p>
                      <a:pPr algn="ctr" rtl="0" fontAlgn="t">
                        <a:spcBef>
                          <a:spcPts val="0"/>
                        </a:spcBef>
                        <a:spcAft>
                          <a:spcPts val="0"/>
                        </a:spcAft>
                      </a:pPr>
                      <a:r>
                        <a:rPr lang="en-US" sz="1700" u="none" strike="noStrike" dirty="0">
                          <a:effectLst/>
                        </a:rPr>
                        <a:t>Mosaic virus</a:t>
                      </a:r>
                      <a:endParaRPr lang="en-US" sz="1700" dirty="0">
                        <a:effectLst/>
                      </a:endParaRPr>
                    </a:p>
                  </a:txBody>
                  <a:tcPr marL="63500" marR="63500" marT="63500" marB="63500" anchor="ctr"/>
                </a:tc>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endParaRPr lang="en-US" sz="1700" u="none" strike="noStrike" dirty="0">
                        <a:effectLst/>
                      </a:endParaRPr>
                    </a:p>
                    <a:p>
                      <a:pPr marL="0" marR="0" lvl="0" indent="0" algn="ctr" defTabSz="457200" rtl="0" eaLnBrk="1" fontAlgn="t" latinLnBrk="0" hangingPunct="1">
                        <a:lnSpc>
                          <a:spcPct val="100000"/>
                        </a:lnSpc>
                        <a:spcBef>
                          <a:spcPts val="0"/>
                        </a:spcBef>
                        <a:spcAft>
                          <a:spcPts val="0"/>
                        </a:spcAft>
                        <a:buClrTx/>
                        <a:buSzTx/>
                        <a:buFontTx/>
                        <a:buNone/>
                        <a:tabLst/>
                        <a:defRPr/>
                      </a:pPr>
                      <a:r>
                        <a:rPr lang="en-US" sz="1700" u="none" strike="noStrike" dirty="0">
                          <a:effectLst/>
                        </a:rPr>
                        <a:t>Mosaic virus</a:t>
                      </a:r>
                      <a:endParaRPr lang="en-US" sz="1700" dirty="0">
                        <a:effectLst/>
                      </a:endParaRPr>
                    </a:p>
                    <a:p>
                      <a:pPr algn="ctr" rtl="0" fontAlgn="t">
                        <a:spcBef>
                          <a:spcPts val="0"/>
                        </a:spcBef>
                        <a:spcAft>
                          <a:spcPts val="0"/>
                        </a:spcAft>
                      </a:pPr>
                      <a:endParaRPr lang="en-US" sz="1700" dirty="0">
                        <a:effectLst/>
                      </a:endParaRPr>
                    </a:p>
                  </a:txBody>
                  <a:tcPr marL="63500" marR="63500" marT="63500" marB="63500" anchor="ctr"/>
                </a:tc>
                <a:tc>
                  <a:txBody>
                    <a:bodyPr/>
                    <a:lstStyle/>
                    <a:p>
                      <a:pPr algn="ctr" rtl="0" fontAlgn="t">
                        <a:spcBef>
                          <a:spcPts val="0"/>
                        </a:spcBef>
                        <a:spcAft>
                          <a:spcPts val="0"/>
                        </a:spcAft>
                      </a:pPr>
                      <a:r>
                        <a:rPr lang="en-US" sz="1700" u="none" strike="noStrike" dirty="0">
                          <a:effectLst/>
                        </a:rPr>
                        <a:t>Success</a:t>
                      </a:r>
                      <a:endParaRPr lang="en-US" sz="1700" dirty="0">
                        <a:effectLst/>
                      </a:endParaRPr>
                    </a:p>
                  </a:txBody>
                  <a:tcPr marL="63500" marR="63500" marT="63500" marB="63500" anchor="ctr"/>
                </a:tc>
                <a:extLst>
                  <a:ext uri="{0D108BD9-81ED-4DB2-BD59-A6C34878D82A}">
                    <a16:rowId xmlns:a16="http://schemas.microsoft.com/office/drawing/2014/main" val="4121501068"/>
                  </a:ext>
                </a:extLst>
              </a:tr>
              <a:tr h="600346">
                <a:tc>
                  <a:txBody>
                    <a:bodyPr/>
                    <a:lstStyle/>
                    <a:p>
                      <a:pPr algn="ctr" rtl="0" fontAlgn="t">
                        <a:spcBef>
                          <a:spcPts val="0"/>
                        </a:spcBef>
                        <a:spcAft>
                          <a:spcPts val="0"/>
                        </a:spcAft>
                      </a:pPr>
                      <a:r>
                        <a:rPr lang="en-US" sz="1700" b="0" i="0" u="none" strike="noStrike" noProof="0" dirty="0">
                          <a:solidFill>
                            <a:srgbClr val="000000"/>
                          </a:solidFill>
                          <a:effectLst/>
                          <a:latin typeface="Trebuchet MS"/>
                        </a:rPr>
                        <a:t>Image of a </a:t>
                      </a:r>
                      <a:r>
                        <a:rPr lang="en-US" sz="1700" dirty="0">
                          <a:effectLst/>
                        </a:rPr>
                        <a:t>Traget</a:t>
                      </a:r>
                      <a:r>
                        <a:rPr lang="en-US" sz="1700" b="0" i="0" u="none" strike="noStrike" noProof="0" dirty="0">
                          <a:solidFill>
                            <a:srgbClr val="000000"/>
                          </a:solidFill>
                          <a:effectLst/>
                          <a:latin typeface="Trebuchet MS"/>
                        </a:rPr>
                        <a:t> </a:t>
                      </a:r>
                    </a:p>
                    <a:p>
                      <a:pPr algn="ctr" rtl="0" fontAlgn="t">
                        <a:spcBef>
                          <a:spcPts val="0"/>
                        </a:spcBef>
                        <a:spcAft>
                          <a:spcPts val="0"/>
                        </a:spcAft>
                      </a:pPr>
                      <a:r>
                        <a:rPr lang="en-US" sz="1700" b="0" i="0" u="none" strike="noStrike" noProof="0" dirty="0">
                          <a:solidFill>
                            <a:srgbClr val="000000"/>
                          </a:solidFill>
                          <a:effectLst/>
                          <a:latin typeface="Trebuchet MS"/>
                        </a:rPr>
                        <a:t>Spot</a:t>
                      </a:r>
                    </a:p>
                  </a:txBody>
                  <a:tcPr marL="63500" marR="63500" marT="63500" marB="63500" anchor="ctr"/>
                </a:tc>
                <a:tc>
                  <a:txBody>
                    <a:bodyPr/>
                    <a:lstStyle/>
                    <a:p>
                      <a:pPr algn="ctr" rtl="0" fontAlgn="t">
                        <a:spcBef>
                          <a:spcPts val="0"/>
                        </a:spcBef>
                        <a:spcAft>
                          <a:spcPts val="0"/>
                        </a:spcAft>
                      </a:pPr>
                      <a:r>
                        <a:rPr lang="en-US" sz="1700" dirty="0">
                          <a:effectLst/>
                        </a:rPr>
                        <a:t>Traget Spot</a:t>
                      </a:r>
                    </a:p>
                  </a:txBody>
                  <a:tcPr marL="63500" marR="63500" marT="63500" marB="63500" anchor="ctr"/>
                </a:tc>
                <a:tc>
                  <a:txBody>
                    <a:bodyPr/>
                    <a:lstStyle/>
                    <a:p>
                      <a:pPr algn="ctr" rtl="0" fontAlgn="t">
                        <a:spcBef>
                          <a:spcPts val="0"/>
                        </a:spcBef>
                        <a:spcAft>
                          <a:spcPts val="0"/>
                        </a:spcAft>
                      </a:pPr>
                      <a:r>
                        <a:rPr lang="en-US" sz="1700" dirty="0">
                          <a:effectLst/>
                        </a:rPr>
                        <a:t>Traget Spot</a:t>
                      </a:r>
                    </a:p>
                  </a:txBody>
                  <a:tcPr marL="63500" marR="63500" marT="63500" marB="63500" anchor="ctr"/>
                </a:tc>
                <a:tc>
                  <a:txBody>
                    <a:bodyPr/>
                    <a:lstStyle/>
                    <a:p>
                      <a:pPr algn="ctr" rtl="0" fontAlgn="t">
                        <a:spcBef>
                          <a:spcPts val="0"/>
                        </a:spcBef>
                        <a:spcAft>
                          <a:spcPts val="0"/>
                        </a:spcAft>
                      </a:pPr>
                      <a:r>
                        <a:rPr lang="en-US" sz="1700" u="none" strike="noStrike">
                          <a:effectLst/>
                        </a:rPr>
                        <a:t>Success</a:t>
                      </a:r>
                      <a:endParaRPr lang="en-US" sz="1700">
                        <a:effectLst/>
                      </a:endParaRPr>
                    </a:p>
                  </a:txBody>
                  <a:tcPr marL="63500" marR="63500" marT="63500" marB="63500" anchor="ctr"/>
                </a:tc>
                <a:extLst>
                  <a:ext uri="{0D108BD9-81ED-4DB2-BD59-A6C34878D82A}">
                    <a16:rowId xmlns:a16="http://schemas.microsoft.com/office/drawing/2014/main" val="2530559232"/>
                  </a:ext>
                </a:extLst>
              </a:tr>
              <a:tr h="600346">
                <a:tc>
                  <a:txBody>
                    <a:bodyPr/>
                    <a:lstStyle/>
                    <a:p>
                      <a:pPr algn="ctr" rtl="0" fontAlgn="t">
                        <a:spcBef>
                          <a:spcPts val="0"/>
                        </a:spcBef>
                        <a:spcAft>
                          <a:spcPts val="0"/>
                        </a:spcAft>
                      </a:pPr>
                      <a:r>
                        <a:rPr lang="en-US" sz="1700" b="0" i="0" u="none" strike="noStrike" noProof="0" dirty="0">
                          <a:solidFill>
                            <a:srgbClr val="000000"/>
                          </a:solidFill>
                          <a:effectLst/>
                          <a:latin typeface="Trebuchet MS"/>
                        </a:rPr>
                        <a:t>Image of a Septoria leaf</a:t>
                      </a:r>
                    </a:p>
                  </a:txBody>
                  <a:tcPr marL="63500" marR="63500" marT="63500" marB="63500" anchor="ctr"/>
                </a:tc>
                <a:tc>
                  <a:txBody>
                    <a:bodyPr/>
                    <a:lstStyle/>
                    <a:p>
                      <a:pPr algn="ctr" rtl="0" fontAlgn="t">
                        <a:spcBef>
                          <a:spcPts val="0"/>
                        </a:spcBef>
                        <a:spcAft>
                          <a:spcPts val="0"/>
                        </a:spcAft>
                      </a:pPr>
                      <a:r>
                        <a:rPr lang="en-US" sz="1700" dirty="0">
                          <a:effectLst/>
                        </a:rPr>
                        <a:t>Septoria leaf</a:t>
                      </a:r>
                    </a:p>
                    <a:p>
                      <a:pPr algn="ctr" rtl="0" fontAlgn="t">
                        <a:spcBef>
                          <a:spcPts val="0"/>
                        </a:spcBef>
                        <a:spcAft>
                          <a:spcPts val="0"/>
                        </a:spcAft>
                      </a:pPr>
                      <a:r>
                        <a:rPr lang="en-US" sz="1700" dirty="0">
                          <a:effectLst/>
                        </a:rPr>
                        <a:t>spot</a:t>
                      </a:r>
                    </a:p>
                  </a:txBody>
                  <a:tcPr marL="63500" marR="63500" marT="63500" marB="63500" anchor="ctr"/>
                </a:tc>
                <a:tc>
                  <a:txBody>
                    <a:bodyPr/>
                    <a:lstStyle/>
                    <a:p>
                      <a:pPr algn="ctr" rtl="0" fontAlgn="t">
                        <a:spcBef>
                          <a:spcPts val="0"/>
                        </a:spcBef>
                        <a:spcAft>
                          <a:spcPts val="0"/>
                        </a:spcAft>
                      </a:pPr>
                      <a:r>
                        <a:rPr lang="en-US" sz="1700" dirty="0">
                          <a:effectLst/>
                        </a:rPr>
                        <a:t>Septoria leaf</a:t>
                      </a:r>
                    </a:p>
                    <a:p>
                      <a:pPr algn="ctr" rtl="0" fontAlgn="t">
                        <a:spcBef>
                          <a:spcPts val="0"/>
                        </a:spcBef>
                        <a:spcAft>
                          <a:spcPts val="0"/>
                        </a:spcAft>
                      </a:pPr>
                      <a:r>
                        <a:rPr lang="en-US" sz="1700" dirty="0">
                          <a:effectLst/>
                        </a:rPr>
                        <a:t>spot</a:t>
                      </a:r>
                    </a:p>
                  </a:txBody>
                  <a:tcPr marL="63500" marR="63500" marT="63500" marB="63500" anchor="ctr"/>
                </a:tc>
                <a:tc>
                  <a:txBody>
                    <a:bodyPr/>
                    <a:lstStyle/>
                    <a:p>
                      <a:pPr algn="ctr" rtl="0" fontAlgn="t">
                        <a:spcBef>
                          <a:spcPts val="0"/>
                        </a:spcBef>
                        <a:spcAft>
                          <a:spcPts val="0"/>
                        </a:spcAft>
                      </a:pPr>
                      <a:r>
                        <a:rPr lang="en-US" sz="1700" u="none" strike="noStrike">
                          <a:effectLst/>
                        </a:rPr>
                        <a:t>Success</a:t>
                      </a:r>
                      <a:endParaRPr lang="en-US" sz="1700">
                        <a:effectLst/>
                      </a:endParaRPr>
                    </a:p>
                  </a:txBody>
                  <a:tcPr marL="63500" marR="63500" marT="63500" marB="63500" anchor="ctr"/>
                </a:tc>
                <a:extLst>
                  <a:ext uri="{0D108BD9-81ED-4DB2-BD59-A6C34878D82A}">
                    <a16:rowId xmlns:a16="http://schemas.microsoft.com/office/drawing/2014/main" val="1056883680"/>
                  </a:ext>
                </a:extLst>
              </a:tr>
              <a:tr h="398776">
                <a:tc>
                  <a:txBody>
                    <a:bodyPr/>
                    <a:lstStyle/>
                    <a:p>
                      <a:pPr algn="ctr" rtl="0" fontAlgn="t">
                        <a:spcBef>
                          <a:spcPts val="0"/>
                        </a:spcBef>
                        <a:spcAft>
                          <a:spcPts val="0"/>
                        </a:spcAft>
                      </a:pPr>
                      <a:r>
                        <a:rPr lang="en-US" sz="1700" b="0" i="0" u="none" strike="noStrike" noProof="0" dirty="0">
                          <a:solidFill>
                            <a:srgbClr val="000000"/>
                          </a:solidFill>
                          <a:effectLst/>
                          <a:latin typeface="Trebuchet MS"/>
                        </a:rPr>
                        <a:t>Image of Leaf Mold </a:t>
                      </a:r>
                    </a:p>
                  </a:txBody>
                  <a:tcPr marL="63500" marR="63500" marT="63500" marB="63500" anchor="ctr"/>
                </a:tc>
                <a:tc>
                  <a:txBody>
                    <a:bodyPr/>
                    <a:lstStyle/>
                    <a:p>
                      <a:pPr algn="ctr" fontAlgn="t"/>
                      <a:r>
                        <a:rPr lang="en-US" sz="1700" dirty="0">
                          <a:effectLst/>
                        </a:rPr>
                        <a:t>Leaf Mold</a:t>
                      </a:r>
                    </a:p>
                  </a:txBody>
                  <a:tcPr marL="63500" marR="63500" marT="63500" marB="63500" anchor="ctr"/>
                </a:tc>
                <a:tc>
                  <a:txBody>
                    <a:bodyPr/>
                    <a:lstStyle/>
                    <a:p>
                      <a:pPr algn="ctr" fontAlgn="t"/>
                      <a:r>
                        <a:rPr lang="en-US" sz="1700" dirty="0">
                          <a:effectLst/>
                        </a:rPr>
                        <a:t>Leaf Mold</a:t>
                      </a:r>
                    </a:p>
                  </a:txBody>
                  <a:tcPr marL="63500" marR="63500" marT="63500" marB="63500" anchor="ctr"/>
                </a:tc>
                <a:tc>
                  <a:txBody>
                    <a:bodyPr/>
                    <a:lstStyle/>
                    <a:p>
                      <a:pPr algn="ctr" fontAlgn="t"/>
                      <a:r>
                        <a:rPr lang="en-US" sz="1700">
                          <a:effectLst/>
                        </a:rPr>
                        <a:t>Success</a:t>
                      </a:r>
                    </a:p>
                  </a:txBody>
                  <a:tcPr marL="63500" marR="63500" marT="63500" marB="63500" anchor="ctr"/>
                </a:tc>
                <a:extLst>
                  <a:ext uri="{0D108BD9-81ED-4DB2-BD59-A6C34878D82A}">
                    <a16:rowId xmlns:a16="http://schemas.microsoft.com/office/drawing/2014/main" val="3551450516"/>
                  </a:ext>
                </a:extLst>
              </a:tr>
              <a:tr h="600346">
                <a:tc>
                  <a:txBody>
                    <a:bodyPr/>
                    <a:lstStyle/>
                    <a:p>
                      <a:pPr algn="l" rtl="0" fontAlgn="t">
                        <a:spcBef>
                          <a:spcPts val="0"/>
                        </a:spcBef>
                        <a:spcAft>
                          <a:spcPts val="0"/>
                        </a:spcAft>
                      </a:pPr>
                      <a:r>
                        <a:rPr lang="en-US" sz="1700" b="0" i="0" u="none" strike="noStrike" noProof="0" dirty="0">
                          <a:solidFill>
                            <a:srgbClr val="000000"/>
                          </a:solidFill>
                          <a:effectLst/>
                          <a:latin typeface="Trebuchet MS"/>
                        </a:rPr>
                        <a:t>Image of a healthy leaf</a:t>
                      </a:r>
                    </a:p>
                  </a:txBody>
                  <a:tcPr marL="63500" marR="63500" marT="63500" marB="63500" anchor="ctr"/>
                </a:tc>
                <a:tc>
                  <a:txBody>
                    <a:bodyPr/>
                    <a:lstStyle/>
                    <a:p>
                      <a:pPr algn="ctr" fontAlgn="t"/>
                      <a:r>
                        <a:rPr lang="en-US" sz="1700" dirty="0">
                          <a:effectLst/>
                        </a:rPr>
                        <a:t>Healthy Leaf</a:t>
                      </a:r>
                    </a:p>
                  </a:txBody>
                  <a:tcPr marL="63500" marR="63500" marT="63500" marB="63500" anchor="ctr"/>
                </a:tc>
                <a:tc>
                  <a:txBody>
                    <a:bodyPr/>
                    <a:lstStyle/>
                    <a:p>
                      <a:pPr algn="ctr" fontAlgn="t"/>
                      <a:r>
                        <a:rPr lang="en-US" sz="1700" dirty="0">
                          <a:effectLst/>
                        </a:rPr>
                        <a:t>Healthy leaf</a:t>
                      </a:r>
                    </a:p>
                  </a:txBody>
                  <a:tcPr marL="63500" marR="63500" marT="63500" marB="63500" anchor="ctr"/>
                </a:tc>
                <a:tc>
                  <a:txBody>
                    <a:bodyPr/>
                    <a:lstStyle/>
                    <a:p>
                      <a:pPr lvl="0" algn="ctr" rtl="0">
                        <a:spcBef>
                          <a:spcPts val="0"/>
                        </a:spcBef>
                        <a:spcAft>
                          <a:spcPts val="0"/>
                        </a:spcAft>
                        <a:buNone/>
                      </a:pPr>
                      <a:r>
                        <a:rPr lang="en-US" sz="1700" u="none" strike="noStrike">
                          <a:effectLst/>
                        </a:rPr>
                        <a:t>Success</a:t>
                      </a:r>
                      <a:endParaRPr lang="en-US" sz="1700">
                        <a:effectLst/>
                      </a:endParaRPr>
                    </a:p>
                  </a:txBody>
                  <a:tcPr marL="63500" marR="63500" marT="63500" marB="63500" anchor="ctr"/>
                </a:tc>
                <a:extLst>
                  <a:ext uri="{0D108BD9-81ED-4DB2-BD59-A6C34878D82A}">
                    <a16:rowId xmlns:a16="http://schemas.microsoft.com/office/drawing/2014/main" val="3698049298"/>
                  </a:ext>
                </a:extLst>
              </a:tr>
              <a:tr h="841429">
                <a:tc>
                  <a:txBody>
                    <a:bodyPr/>
                    <a:lstStyle/>
                    <a:p>
                      <a:pPr lvl="0" algn="l">
                        <a:spcBef>
                          <a:spcPts val="0"/>
                        </a:spcBef>
                        <a:spcAft>
                          <a:spcPts val="0"/>
                        </a:spcAft>
                        <a:buNone/>
                      </a:pPr>
                      <a:r>
                        <a:rPr lang="en-US" sz="1700" b="0" i="0" u="none" strike="noStrike" noProof="0" dirty="0">
                          <a:solidFill>
                            <a:srgbClr val="000000"/>
                          </a:solidFill>
                          <a:effectLst/>
                          <a:latin typeface="Trebuchet MS"/>
                        </a:rPr>
                        <a:t>Image of </a:t>
                      </a:r>
                      <a:r>
                        <a:rPr lang="en-US" sz="1700" b="0" i="0" u="none" strike="noStrike" noProof="0">
                          <a:solidFill>
                            <a:srgbClr val="000000"/>
                          </a:solidFill>
                          <a:effectLst/>
                          <a:latin typeface="Trebuchet MS"/>
                        </a:rPr>
                        <a:t>a Water Bottle</a:t>
                      </a:r>
                      <a:endParaRPr lang="en-US" sz="1700" b="0" i="0" u="none" strike="noStrike" noProof="0" dirty="0">
                        <a:solidFill>
                          <a:srgbClr val="000000"/>
                        </a:solidFill>
                        <a:effectLst/>
                        <a:latin typeface="Trebuchet MS"/>
                      </a:endParaRPr>
                    </a:p>
                  </a:txBody>
                  <a:tcPr marL="63500" marR="63500" marT="63500" marB="63500" anchor="ctr"/>
                </a:tc>
                <a:tc>
                  <a:txBody>
                    <a:bodyPr/>
                    <a:lstStyle/>
                    <a:p>
                      <a:pPr lvl="0" algn="ctr">
                        <a:buNone/>
                      </a:pPr>
                      <a:r>
                        <a:rPr lang="en-US" sz="1700" dirty="0">
                          <a:effectLst/>
                        </a:rPr>
                        <a:t>Wrong Image</a:t>
                      </a:r>
                    </a:p>
                  </a:txBody>
                  <a:tcPr marL="63500" marR="63500" marT="63500" marB="635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700" dirty="0">
                        <a:effectLst/>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dirty="0">
                          <a:effectLst/>
                        </a:rPr>
                        <a:t>Wrong Image</a:t>
                      </a:r>
                    </a:p>
                    <a:p>
                      <a:pPr lvl="0" algn="ctr">
                        <a:buNone/>
                      </a:pPr>
                      <a:endParaRPr lang="en-US" sz="1700" dirty="0">
                        <a:effectLst/>
                      </a:endParaRPr>
                    </a:p>
                  </a:txBody>
                  <a:tcPr marL="63500" marR="63500" marT="63500" marB="63500" anchor="ctr"/>
                </a:tc>
                <a:tc>
                  <a:txBody>
                    <a:bodyPr/>
                    <a:lstStyle/>
                    <a:p>
                      <a:pPr lvl="0" algn="ctr">
                        <a:spcBef>
                          <a:spcPts val="0"/>
                        </a:spcBef>
                        <a:spcAft>
                          <a:spcPts val="0"/>
                        </a:spcAft>
                        <a:buNone/>
                      </a:pPr>
                      <a:r>
                        <a:rPr lang="en-US" sz="1700" b="0" i="0" u="none" strike="noStrike" noProof="0" dirty="0">
                          <a:solidFill>
                            <a:srgbClr val="000000"/>
                          </a:solidFill>
                          <a:effectLst/>
                          <a:latin typeface="Trebuchet MS"/>
                        </a:rPr>
                        <a:t>Success</a:t>
                      </a:r>
                      <a:endParaRPr lang="en-US" dirty="0"/>
                    </a:p>
                  </a:txBody>
                  <a:tcPr marL="63500" marR="63500" marT="63500" marB="63500" anchor="ctr"/>
                </a:tc>
                <a:extLst>
                  <a:ext uri="{0D108BD9-81ED-4DB2-BD59-A6C34878D82A}">
                    <a16:rowId xmlns:a16="http://schemas.microsoft.com/office/drawing/2014/main" val="537244909"/>
                  </a:ext>
                </a:extLst>
              </a:tr>
            </a:tbl>
          </a:graphicData>
        </a:graphic>
      </p:graphicFrame>
    </p:spTree>
    <p:extLst>
      <p:ext uri="{BB962C8B-B14F-4D97-AF65-F5344CB8AC3E}">
        <p14:creationId xmlns:p14="http://schemas.microsoft.com/office/powerpoint/2010/main" val="1552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1914B1F-E743-9A6A-241C-BD3C55C9D171}"/>
              </a:ext>
            </a:extLst>
          </p:cNvPr>
          <p:cNvSpPr txBox="1">
            <a:spLocks/>
          </p:cNvSpPr>
          <p:nvPr/>
        </p:nvSpPr>
        <p:spPr>
          <a:xfrm>
            <a:off x="526591" y="61106"/>
            <a:ext cx="8596668" cy="89010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solidFill>
                  <a:srgbClr val="236292"/>
                </a:solidFill>
                <a:latin typeface="Times New Roman"/>
                <a:cs typeface="Times New Roman"/>
              </a:rPr>
              <a:t>Sample Test Output:</a:t>
            </a:r>
          </a:p>
        </p:txBody>
      </p:sp>
      <p:pic>
        <p:nvPicPr>
          <p:cNvPr id="13" name="Picture 12">
            <a:extLst>
              <a:ext uri="{FF2B5EF4-FFF2-40B4-BE49-F238E27FC236}">
                <a16:creationId xmlns:a16="http://schemas.microsoft.com/office/drawing/2014/main" id="{B5B3DFCE-7F26-4773-7BA2-C3B32790A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806" y="1140541"/>
            <a:ext cx="7148052" cy="4798143"/>
          </a:xfrm>
          <a:prstGeom prst="rect">
            <a:avLst/>
          </a:prstGeom>
        </p:spPr>
      </p:pic>
    </p:spTree>
    <p:extLst>
      <p:ext uri="{BB962C8B-B14F-4D97-AF65-F5344CB8AC3E}">
        <p14:creationId xmlns:p14="http://schemas.microsoft.com/office/powerpoint/2010/main" val="188941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520DD-EE2A-7D0F-EB40-46BEAA5A0AD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900E525-56F0-7CA0-4F20-9A78329A2322}"/>
              </a:ext>
            </a:extLst>
          </p:cNvPr>
          <p:cNvSpPr txBox="1">
            <a:spLocks/>
          </p:cNvSpPr>
          <p:nvPr/>
        </p:nvSpPr>
        <p:spPr>
          <a:xfrm>
            <a:off x="526591" y="61106"/>
            <a:ext cx="8596668" cy="89010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solidFill>
                  <a:srgbClr val="236292"/>
                </a:solidFill>
                <a:latin typeface="Times New Roman"/>
                <a:cs typeface="Times New Roman"/>
              </a:rPr>
              <a:t>Sample Test Output:</a:t>
            </a:r>
          </a:p>
        </p:txBody>
      </p:sp>
      <p:pic>
        <p:nvPicPr>
          <p:cNvPr id="15" name="Picture 14">
            <a:extLst>
              <a:ext uri="{FF2B5EF4-FFF2-40B4-BE49-F238E27FC236}">
                <a16:creationId xmlns:a16="http://schemas.microsoft.com/office/drawing/2014/main" id="{D53DFA1C-E7FA-BFF9-6632-339F0466A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97" y="1347018"/>
            <a:ext cx="7462658" cy="4798143"/>
          </a:xfrm>
          <a:prstGeom prst="rect">
            <a:avLst/>
          </a:prstGeom>
        </p:spPr>
      </p:pic>
    </p:spTree>
    <p:extLst>
      <p:ext uri="{BB962C8B-B14F-4D97-AF65-F5344CB8AC3E}">
        <p14:creationId xmlns:p14="http://schemas.microsoft.com/office/powerpoint/2010/main" val="146333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EBC99-6C88-B1E2-9F1F-0ECA11339DD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C45ADE1-5C54-E20A-32CE-A2FB0C3982CF}"/>
              </a:ext>
            </a:extLst>
          </p:cNvPr>
          <p:cNvSpPr txBox="1">
            <a:spLocks/>
          </p:cNvSpPr>
          <p:nvPr/>
        </p:nvSpPr>
        <p:spPr>
          <a:xfrm>
            <a:off x="526591" y="61106"/>
            <a:ext cx="8596668" cy="89010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solidFill>
                  <a:srgbClr val="236292"/>
                </a:solidFill>
                <a:latin typeface="Times New Roman"/>
                <a:cs typeface="Times New Roman"/>
              </a:rPr>
              <a:t>Sample Test Output:</a:t>
            </a:r>
          </a:p>
        </p:txBody>
      </p:sp>
      <p:pic>
        <p:nvPicPr>
          <p:cNvPr id="16" name="Picture 15">
            <a:extLst>
              <a:ext uri="{FF2B5EF4-FFF2-40B4-BE49-F238E27FC236}">
                <a16:creationId xmlns:a16="http://schemas.microsoft.com/office/drawing/2014/main" id="{4C68A80D-A366-6C46-F7A6-D6405FEFF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123" y="1219199"/>
            <a:ext cx="6577780" cy="4660492"/>
          </a:xfrm>
          <a:prstGeom prst="rect">
            <a:avLst/>
          </a:prstGeom>
        </p:spPr>
      </p:pic>
    </p:spTree>
    <p:extLst>
      <p:ext uri="{BB962C8B-B14F-4D97-AF65-F5344CB8AC3E}">
        <p14:creationId xmlns:p14="http://schemas.microsoft.com/office/powerpoint/2010/main" val="57908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3AB2-EB94-4336-9C56-2CD9E66CDC6A}"/>
              </a:ext>
            </a:extLst>
          </p:cNvPr>
          <p:cNvSpPr>
            <a:spLocks noGrp="1"/>
          </p:cNvSpPr>
          <p:nvPr>
            <p:ph type="title"/>
          </p:nvPr>
        </p:nvSpPr>
        <p:spPr>
          <a:xfrm>
            <a:off x="602791" y="188106"/>
            <a:ext cx="8596668" cy="890105"/>
          </a:xfrm>
        </p:spPr>
        <p:txBody>
          <a:bodyPr>
            <a:normAutofit/>
          </a:bodyPr>
          <a:lstStyle/>
          <a:p>
            <a:r>
              <a:rPr lang="en-US" sz="4000" b="1" dirty="0">
                <a:solidFill>
                  <a:srgbClr val="236292"/>
                </a:solidFill>
                <a:latin typeface="Times New Roman"/>
                <a:cs typeface="Times New Roman"/>
              </a:rPr>
              <a:t>Sample Test Output:</a:t>
            </a:r>
          </a:p>
        </p:txBody>
      </p:sp>
      <p:pic>
        <p:nvPicPr>
          <p:cNvPr id="10" name="Picture 9">
            <a:extLst>
              <a:ext uri="{FF2B5EF4-FFF2-40B4-BE49-F238E27FC236}">
                <a16:creationId xmlns:a16="http://schemas.microsoft.com/office/drawing/2014/main" id="{C63F4345-A587-E3CA-6726-8AEDB7B46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737" y="1213000"/>
            <a:ext cx="5112775" cy="4432000"/>
          </a:xfrm>
          <a:prstGeom prst="rect">
            <a:avLst/>
          </a:prstGeom>
        </p:spPr>
      </p:pic>
    </p:spTree>
    <p:extLst>
      <p:ext uri="{BB962C8B-B14F-4D97-AF65-F5344CB8AC3E}">
        <p14:creationId xmlns:p14="http://schemas.microsoft.com/office/powerpoint/2010/main" val="152489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B9D3-EA29-6F48-17C8-355A94B96431}"/>
              </a:ext>
            </a:extLst>
          </p:cNvPr>
          <p:cNvSpPr>
            <a:spLocks noGrp="1"/>
          </p:cNvSpPr>
          <p:nvPr>
            <p:ph type="title"/>
          </p:nvPr>
        </p:nvSpPr>
        <p:spPr>
          <a:xfrm>
            <a:off x="932973" y="609600"/>
            <a:ext cx="8596668" cy="1320800"/>
          </a:xfrm>
        </p:spPr>
        <p:txBody>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CONTENT</a:t>
            </a:r>
            <a:endParaRPr lang="en-IN"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BFFBD64-3FD1-38DB-376F-8D41C348AD4C}"/>
              </a:ext>
            </a:extLst>
          </p:cNvPr>
          <p:cNvSpPr>
            <a:spLocks noGrp="1"/>
          </p:cNvSpPr>
          <p:nvPr>
            <p:ph idx="1"/>
          </p:nvPr>
        </p:nvSpPr>
        <p:spPr>
          <a:xfrm>
            <a:off x="932973" y="2121260"/>
            <a:ext cx="8596668" cy="3880773"/>
          </a:xfrm>
        </p:spPr>
        <p:txBody>
          <a:bodyPr/>
          <a:lstStyle/>
          <a:p>
            <a:r>
              <a:rPr lang="en-US" sz="2400" dirty="0">
                <a:solidFill>
                  <a:schemeClr val="tx1"/>
                </a:solidFill>
                <a:latin typeface="Times New Roman" panose="02020603050405020304" pitchFamily="18" charset="0"/>
                <a:cs typeface="Times New Roman" panose="02020603050405020304" pitchFamily="18" charset="0"/>
              </a:rPr>
              <a:t>INTRODUCTION</a:t>
            </a:r>
          </a:p>
          <a:p>
            <a:r>
              <a:rPr lang="en-US" sz="2400" dirty="0">
                <a:solidFill>
                  <a:schemeClr val="tx1"/>
                </a:solidFill>
                <a:latin typeface="Times New Roman" panose="02020603050405020304" pitchFamily="18" charset="0"/>
                <a:cs typeface="Times New Roman" panose="02020603050405020304" pitchFamily="18" charset="0"/>
              </a:rPr>
              <a:t>BACKGROUND</a:t>
            </a:r>
          </a:p>
          <a:p>
            <a:r>
              <a:rPr lang="en-US" sz="2400" dirty="0">
                <a:solidFill>
                  <a:schemeClr val="tx1"/>
                </a:solidFill>
                <a:latin typeface="Times New Roman" panose="02020603050405020304" pitchFamily="18" charset="0"/>
                <a:cs typeface="Times New Roman" panose="02020603050405020304" pitchFamily="18" charset="0"/>
              </a:rPr>
              <a:t>METHODOLOGY</a:t>
            </a:r>
          </a:p>
          <a:p>
            <a:r>
              <a:rPr lang="en-US" sz="2400" dirty="0">
                <a:solidFill>
                  <a:schemeClr val="tx1"/>
                </a:solidFill>
                <a:latin typeface="Times New Roman" panose="02020603050405020304" pitchFamily="18" charset="0"/>
                <a:cs typeface="Times New Roman" panose="02020603050405020304" pitchFamily="18" charset="0"/>
              </a:rPr>
              <a:t>TECHNICAL OVERVIEW</a:t>
            </a:r>
          </a:p>
          <a:p>
            <a:r>
              <a:rPr lang="en-US" sz="2400" dirty="0">
                <a:solidFill>
                  <a:schemeClr val="tx1"/>
                </a:solidFill>
                <a:latin typeface="Times New Roman" panose="02020603050405020304" pitchFamily="18" charset="0"/>
                <a:cs typeface="Times New Roman" panose="02020603050405020304" pitchFamily="18" charset="0"/>
              </a:rPr>
              <a:t>FINDINGS</a:t>
            </a:r>
          </a:p>
          <a:p>
            <a:r>
              <a:rPr lang="en-US" sz="2400" dirty="0">
                <a:solidFill>
                  <a:schemeClr val="tx1"/>
                </a:solidFill>
                <a:latin typeface="Times New Roman" panose="02020603050405020304" pitchFamily="18" charset="0"/>
                <a:cs typeface="Times New Roman" panose="02020603050405020304" pitchFamily="18" charset="0"/>
              </a:rPr>
              <a:t>CONCLUSION</a:t>
            </a:r>
          </a:p>
          <a:p>
            <a:endParaRPr lang="en-IN" dirty="0"/>
          </a:p>
        </p:txBody>
      </p:sp>
    </p:spTree>
    <p:extLst>
      <p:ext uri="{BB962C8B-B14F-4D97-AF65-F5344CB8AC3E}">
        <p14:creationId xmlns:p14="http://schemas.microsoft.com/office/powerpoint/2010/main" val="1895574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89206-92C2-99E5-9653-A91DF5735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0BAF06-6CF2-71B6-A58F-038FA66131FC}"/>
              </a:ext>
            </a:extLst>
          </p:cNvPr>
          <p:cNvSpPr>
            <a:spLocks noGrp="1"/>
          </p:cNvSpPr>
          <p:nvPr>
            <p:ph type="title"/>
          </p:nvPr>
        </p:nvSpPr>
        <p:spPr>
          <a:xfrm>
            <a:off x="602791" y="188106"/>
            <a:ext cx="8596668" cy="890105"/>
          </a:xfrm>
        </p:spPr>
        <p:txBody>
          <a:bodyPr>
            <a:normAutofit/>
          </a:bodyPr>
          <a:lstStyle/>
          <a:p>
            <a:r>
              <a:rPr lang="en-US" sz="4000" b="1" dirty="0">
                <a:solidFill>
                  <a:srgbClr val="236292"/>
                </a:solidFill>
                <a:latin typeface="Times New Roman"/>
                <a:cs typeface="Times New Roman"/>
              </a:rPr>
              <a:t>Sample Test Output:</a:t>
            </a:r>
          </a:p>
        </p:txBody>
      </p:sp>
      <p:pic>
        <p:nvPicPr>
          <p:cNvPr id="12" name="Picture 11">
            <a:extLst>
              <a:ext uri="{FF2B5EF4-FFF2-40B4-BE49-F238E27FC236}">
                <a16:creationId xmlns:a16="http://schemas.microsoft.com/office/drawing/2014/main" id="{441DAE36-947F-4B97-F9BB-59E887497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8" y="1242496"/>
            <a:ext cx="7830836" cy="5168135"/>
          </a:xfrm>
          <a:prstGeom prst="rect">
            <a:avLst/>
          </a:prstGeom>
        </p:spPr>
      </p:pic>
    </p:spTree>
    <p:extLst>
      <p:ext uri="{BB962C8B-B14F-4D97-AF65-F5344CB8AC3E}">
        <p14:creationId xmlns:p14="http://schemas.microsoft.com/office/powerpoint/2010/main" val="165668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B29AB-5768-B85D-2D2A-FFCFA277F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DCA3E-B4E6-FE89-16AB-44EE3531CF60}"/>
              </a:ext>
            </a:extLst>
          </p:cNvPr>
          <p:cNvSpPr>
            <a:spLocks noGrp="1"/>
          </p:cNvSpPr>
          <p:nvPr>
            <p:ph type="title"/>
          </p:nvPr>
        </p:nvSpPr>
        <p:spPr>
          <a:xfrm>
            <a:off x="602791" y="188106"/>
            <a:ext cx="8596668" cy="890105"/>
          </a:xfrm>
        </p:spPr>
        <p:txBody>
          <a:bodyPr>
            <a:normAutofit/>
          </a:bodyPr>
          <a:lstStyle/>
          <a:p>
            <a:r>
              <a:rPr lang="en-US" sz="4000" b="1" dirty="0">
                <a:solidFill>
                  <a:srgbClr val="236292"/>
                </a:solidFill>
                <a:latin typeface="Times New Roman"/>
                <a:cs typeface="Times New Roman"/>
              </a:rPr>
              <a:t>Sample Test Output:</a:t>
            </a:r>
          </a:p>
        </p:txBody>
      </p:sp>
      <p:pic>
        <p:nvPicPr>
          <p:cNvPr id="4" name="Picture 3">
            <a:extLst>
              <a:ext uri="{FF2B5EF4-FFF2-40B4-BE49-F238E27FC236}">
                <a16:creationId xmlns:a16="http://schemas.microsoft.com/office/drawing/2014/main" id="{091E834A-DEAB-D6A7-2A18-0AEB1167D2E6}"/>
              </a:ext>
            </a:extLst>
          </p:cNvPr>
          <p:cNvPicPr>
            <a:picLocks noChangeAspect="1"/>
          </p:cNvPicPr>
          <p:nvPr/>
        </p:nvPicPr>
        <p:blipFill>
          <a:blip r:embed="rId2">
            <a:extLst>
              <a:ext uri="{28A0092B-C50C-407E-A947-70E740481C1C}">
                <a14:useLocalDpi xmlns:a14="http://schemas.microsoft.com/office/drawing/2010/main" val="0"/>
              </a:ext>
            </a:extLst>
          </a:blip>
          <a:srcRect b="9966"/>
          <a:stretch/>
        </p:blipFill>
        <p:spPr>
          <a:xfrm>
            <a:off x="3657599" y="1078211"/>
            <a:ext cx="3667432" cy="5492339"/>
          </a:xfrm>
          <a:prstGeom prst="rect">
            <a:avLst/>
          </a:prstGeom>
        </p:spPr>
      </p:pic>
    </p:spTree>
    <p:extLst>
      <p:ext uri="{BB962C8B-B14F-4D97-AF65-F5344CB8AC3E}">
        <p14:creationId xmlns:p14="http://schemas.microsoft.com/office/powerpoint/2010/main" val="381753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152E-4384-3B07-CB8B-3C0347D5B11E}"/>
              </a:ext>
            </a:extLst>
          </p:cNvPr>
          <p:cNvSpPr>
            <a:spLocks noGrp="1"/>
          </p:cNvSpPr>
          <p:nvPr>
            <p:ph type="title"/>
          </p:nvPr>
        </p:nvSpPr>
        <p:spPr>
          <a:xfrm>
            <a:off x="224589" y="392526"/>
            <a:ext cx="8983152" cy="665957"/>
          </a:xfrm>
        </p:spPr>
        <p:txBody>
          <a:bodyPr>
            <a:normAutofit fontScale="90000"/>
          </a:bodyPr>
          <a:lstStyle/>
          <a:p>
            <a:r>
              <a:rPr lang="en-US" b="1" kern="0" spc="-84" dirty="0">
                <a:solidFill>
                  <a:schemeClr val="accent1">
                    <a:lumMod val="50000"/>
                  </a:schemeClr>
                </a:solidFill>
                <a:latin typeface="Source Serif Pro Semi Bold" pitchFamily="34" charset="0"/>
                <a:ea typeface="Source Serif Pro Semi Bold" pitchFamily="34" charset="-122"/>
                <a:cs typeface="Source Serif Pro Semi Bold" pitchFamily="34" charset="-120"/>
              </a:rPr>
              <a:t>Enhancing the User Experience: Seamless Integration of Website and WhatsApp</a:t>
            </a:r>
            <a:br>
              <a:rPr lang="en-US" dirty="0"/>
            </a:br>
            <a:endParaRPr lang="en-US" b="1" dirty="0">
              <a:solidFill>
                <a:srgbClr val="236292"/>
              </a:solidFill>
              <a:latin typeface="Times New Roman"/>
              <a:cs typeface="Times New Roman"/>
            </a:endParaRPr>
          </a:p>
        </p:txBody>
      </p:sp>
      <p:pic>
        <p:nvPicPr>
          <p:cNvPr id="7" name="Image 1"/>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5398168" y="2159273"/>
            <a:ext cx="4393314" cy="2534792"/>
          </a:xfrm>
          <a:prstGeom prst="rect">
            <a:avLst/>
          </a:prstGeom>
        </p:spPr>
      </p:pic>
      <p:sp>
        <p:nvSpPr>
          <p:cNvPr id="8" name="TextBox 7">
            <a:extLst>
              <a:ext uri="{FF2B5EF4-FFF2-40B4-BE49-F238E27FC236}">
                <a16:creationId xmlns:a16="http://schemas.microsoft.com/office/drawing/2014/main" id="{8CEBCC13-8AD5-0415-D6E1-58E254F21E0F}"/>
              </a:ext>
            </a:extLst>
          </p:cNvPr>
          <p:cNvSpPr txBox="1"/>
          <p:nvPr/>
        </p:nvSpPr>
        <p:spPr>
          <a:xfrm>
            <a:off x="401052" y="5077326"/>
            <a:ext cx="2951748" cy="401648"/>
          </a:xfrm>
          <a:prstGeom prst="rect">
            <a:avLst/>
          </a:prstGeom>
          <a:noFill/>
        </p:spPr>
        <p:txBody>
          <a:bodyPr wrap="square" rtlCol="0">
            <a:spAutoFit/>
          </a:bodyPr>
          <a:lstStyle/>
          <a:p>
            <a:pPr marL="0" indent="0" algn="l">
              <a:lnSpc>
                <a:spcPts val="2600"/>
              </a:lnSpc>
              <a:buNone/>
            </a:pPr>
            <a:r>
              <a:rPr lang="en-US" sz="1800" b="1" kern="0" spc="-42" dirty="0">
                <a:solidFill>
                  <a:srgbClr val="272525"/>
                </a:solidFill>
                <a:latin typeface="Source Serif Pro Semi Bold" pitchFamily="34" charset="0"/>
                <a:ea typeface="Source Serif Pro Semi Bold" pitchFamily="34" charset="-122"/>
                <a:cs typeface="Source Serif Pro Semi Bold" pitchFamily="34" charset="-120"/>
              </a:rPr>
              <a:t>Website</a:t>
            </a:r>
            <a:r>
              <a:rPr lang="en-US" sz="1800" kern="0" spc="-42" dirty="0">
                <a:solidFill>
                  <a:srgbClr val="272525"/>
                </a:solidFill>
                <a:latin typeface="Source Serif Pro Semi Bold" pitchFamily="34" charset="0"/>
                <a:ea typeface="Source Serif Pro Semi Bold" pitchFamily="34" charset="-122"/>
                <a:cs typeface="Source Serif Pro Semi Bold" pitchFamily="34" charset="-120"/>
              </a:rPr>
              <a:t> </a:t>
            </a:r>
            <a:r>
              <a:rPr lang="en-US" sz="1800" b="1" kern="0" spc="-42" dirty="0">
                <a:solidFill>
                  <a:srgbClr val="272525"/>
                </a:solidFill>
                <a:latin typeface="Source Serif Pro Semi Bold" pitchFamily="34" charset="0"/>
                <a:ea typeface="Source Serif Pro Semi Bold" pitchFamily="34" charset="-122"/>
                <a:cs typeface="Source Serif Pro Semi Bold" pitchFamily="34" charset="-120"/>
              </a:rPr>
              <a:t>Access</a:t>
            </a:r>
            <a:endParaRPr lang="en-US" sz="1800" b="1" dirty="0"/>
          </a:p>
        </p:txBody>
      </p:sp>
      <p:sp>
        <p:nvSpPr>
          <p:cNvPr id="9" name="TextBox 8">
            <a:extLst>
              <a:ext uri="{FF2B5EF4-FFF2-40B4-BE49-F238E27FC236}">
                <a16:creationId xmlns:a16="http://schemas.microsoft.com/office/drawing/2014/main" id="{7E070840-DE75-C887-0D6F-4B802C963465}"/>
              </a:ext>
            </a:extLst>
          </p:cNvPr>
          <p:cNvSpPr txBox="1"/>
          <p:nvPr/>
        </p:nvSpPr>
        <p:spPr>
          <a:xfrm>
            <a:off x="5245767" y="5571258"/>
            <a:ext cx="5149517" cy="1477328"/>
          </a:xfrm>
          <a:prstGeom prst="rect">
            <a:avLst/>
          </a:prstGeom>
          <a:noFill/>
        </p:spPr>
        <p:txBody>
          <a:bodyPr wrap="square" rtlCol="0">
            <a:spAutoFit/>
          </a:bodyPr>
          <a:lstStyle/>
          <a:p>
            <a:r>
              <a:rPr lang="en-US" sz="1800" kern="0" spc="-36" dirty="0">
                <a:solidFill>
                  <a:srgbClr val="272525"/>
                </a:solidFill>
                <a:latin typeface="Source Sans Pro" pitchFamily="34" charset="0"/>
                <a:ea typeface="Source Sans Pro" pitchFamily="34" charset="-122"/>
                <a:cs typeface="Source Sans Pro" pitchFamily="34" charset="-120"/>
              </a:rPr>
              <a:t>WhatsApp provides an accessible and familiar platform for quick access, especially for users </a:t>
            </a:r>
            <a:r>
              <a:rPr lang="en-US" kern="0" spc="-36" dirty="0">
                <a:solidFill>
                  <a:srgbClr val="272525"/>
                </a:solidFill>
                <a:latin typeface="Source Sans Pro" pitchFamily="34" charset="0"/>
                <a:ea typeface="Source Sans Pro" pitchFamily="34" charset="-122"/>
                <a:cs typeface="Source Sans Pro" pitchFamily="34" charset="-120"/>
              </a:rPr>
              <a:t>who lives in rural area</a:t>
            </a:r>
          </a:p>
          <a:p>
            <a:endParaRPr lang="en-US" sz="1800" dirty="0"/>
          </a:p>
          <a:p>
            <a:endParaRPr lang="en-IN" dirty="0"/>
          </a:p>
        </p:txBody>
      </p:sp>
      <p:pic>
        <p:nvPicPr>
          <p:cNvPr id="11" name="Picture 10">
            <a:extLst>
              <a:ext uri="{FF2B5EF4-FFF2-40B4-BE49-F238E27FC236}">
                <a16:creationId xmlns:a16="http://schemas.microsoft.com/office/drawing/2014/main" id="{D89AA1DE-51BE-C3BE-757F-2B6D1E0F23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589" y="2159273"/>
            <a:ext cx="4874579" cy="2661379"/>
          </a:xfrm>
          <a:prstGeom prst="rect">
            <a:avLst/>
          </a:prstGeom>
        </p:spPr>
      </p:pic>
      <p:sp>
        <p:nvSpPr>
          <p:cNvPr id="12" name="TextBox 11">
            <a:extLst>
              <a:ext uri="{FF2B5EF4-FFF2-40B4-BE49-F238E27FC236}">
                <a16:creationId xmlns:a16="http://schemas.microsoft.com/office/drawing/2014/main" id="{23D81861-B07A-C090-B79A-5FCACA133674}"/>
              </a:ext>
            </a:extLst>
          </p:cNvPr>
          <p:cNvSpPr txBox="1"/>
          <p:nvPr/>
        </p:nvSpPr>
        <p:spPr>
          <a:xfrm>
            <a:off x="5398168" y="5077326"/>
            <a:ext cx="2951748" cy="646331"/>
          </a:xfrm>
          <a:prstGeom prst="rect">
            <a:avLst/>
          </a:prstGeom>
          <a:noFill/>
        </p:spPr>
        <p:txBody>
          <a:bodyPr wrap="square" rtlCol="0">
            <a:spAutoFit/>
          </a:bodyPr>
          <a:lstStyle/>
          <a:p>
            <a:r>
              <a:rPr lang="en-US" b="1" kern="0" spc="-42" dirty="0">
                <a:solidFill>
                  <a:srgbClr val="272525"/>
                </a:solidFill>
                <a:latin typeface="Source Serif Pro Semi Bold" pitchFamily="34" charset="0"/>
                <a:ea typeface="Source Serif Pro Semi Bold" pitchFamily="34" charset="-122"/>
                <a:cs typeface="Source Serif Pro Semi Bold" pitchFamily="34" charset="-120"/>
              </a:rPr>
              <a:t>WhatsApp Convenience</a:t>
            </a:r>
            <a:endParaRPr lang="en-US" b="1" dirty="0"/>
          </a:p>
          <a:p>
            <a:endParaRPr lang="en-IN" dirty="0"/>
          </a:p>
        </p:txBody>
      </p:sp>
      <p:sp>
        <p:nvSpPr>
          <p:cNvPr id="13" name="TextBox 12">
            <a:extLst>
              <a:ext uri="{FF2B5EF4-FFF2-40B4-BE49-F238E27FC236}">
                <a16:creationId xmlns:a16="http://schemas.microsoft.com/office/drawing/2014/main" id="{021CD054-A92A-8A5A-1430-DD0597C71119}"/>
              </a:ext>
            </a:extLst>
          </p:cNvPr>
          <p:cNvSpPr txBox="1"/>
          <p:nvPr/>
        </p:nvSpPr>
        <p:spPr>
          <a:xfrm>
            <a:off x="224589" y="5571257"/>
            <a:ext cx="4010527" cy="1200329"/>
          </a:xfrm>
          <a:prstGeom prst="rect">
            <a:avLst/>
          </a:prstGeom>
          <a:noFill/>
        </p:spPr>
        <p:txBody>
          <a:bodyPr wrap="square" rtlCol="0">
            <a:spAutoFit/>
          </a:bodyPr>
          <a:lstStyle/>
          <a:p>
            <a:r>
              <a:rPr lang="en-US" sz="1800" kern="0" spc="-36" dirty="0">
                <a:solidFill>
                  <a:srgbClr val="272525"/>
                </a:solidFill>
                <a:latin typeface="Source Sans Pro" pitchFamily="34" charset="0"/>
                <a:ea typeface="Source Sans Pro" pitchFamily="34" charset="-122"/>
                <a:cs typeface="Source Sans Pro" pitchFamily="34" charset="-120"/>
              </a:rPr>
              <a:t>Users can access the web application for detailed information, including plant care guides and treatment options.</a:t>
            </a:r>
            <a:endParaRPr lang="en-US" sz="1800" dirty="0"/>
          </a:p>
          <a:p>
            <a:endParaRPr lang="en-IN" dirty="0"/>
          </a:p>
        </p:txBody>
      </p:sp>
    </p:spTree>
    <p:extLst>
      <p:ext uri="{BB962C8B-B14F-4D97-AF65-F5344CB8AC3E}">
        <p14:creationId xmlns:p14="http://schemas.microsoft.com/office/powerpoint/2010/main" val="126581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3E1E-E15A-BAA6-A2C5-77138F4EB72A}"/>
              </a:ext>
            </a:extLst>
          </p:cNvPr>
          <p:cNvSpPr>
            <a:spLocks noGrp="1"/>
          </p:cNvSpPr>
          <p:nvPr>
            <p:ph type="title"/>
          </p:nvPr>
        </p:nvSpPr>
        <p:spPr>
          <a:xfrm>
            <a:off x="515422" y="328348"/>
            <a:ext cx="8596668" cy="1320800"/>
          </a:xfrm>
        </p:spPr>
        <p:txBody>
          <a:bodyPr>
            <a:normAutofit/>
          </a:bodyPr>
          <a:lstStyle/>
          <a:p>
            <a:r>
              <a:rPr lang="en-US" sz="4000" b="1" dirty="0">
                <a:solidFill>
                  <a:srgbClr val="236292"/>
                </a:solidFill>
                <a:latin typeface="Times New Roman"/>
                <a:cs typeface="Times New Roman"/>
              </a:rPr>
              <a:t>Optimization</a:t>
            </a:r>
            <a:endParaRPr lang="en-US" sz="4000" dirty="0">
              <a:solidFill>
                <a:srgbClr val="236292"/>
              </a:solidFill>
            </a:endParaRPr>
          </a:p>
        </p:txBody>
      </p:sp>
      <p:sp>
        <p:nvSpPr>
          <p:cNvPr id="3" name="Content Placeholder 2">
            <a:extLst>
              <a:ext uri="{FF2B5EF4-FFF2-40B4-BE49-F238E27FC236}">
                <a16:creationId xmlns:a16="http://schemas.microsoft.com/office/drawing/2014/main" id="{93920B68-8093-4DA2-9705-77FD86BC65F2}"/>
              </a:ext>
            </a:extLst>
          </p:cNvPr>
          <p:cNvSpPr>
            <a:spLocks noGrp="1"/>
          </p:cNvSpPr>
          <p:nvPr>
            <p:ph idx="1"/>
          </p:nvPr>
        </p:nvSpPr>
        <p:spPr>
          <a:xfrm>
            <a:off x="511681" y="1773001"/>
            <a:ext cx="8596668" cy="4734174"/>
          </a:xfrm>
        </p:spPr>
        <p:txBody>
          <a:bodyPr vert="horz" lIns="91440" tIns="45720" rIns="91440" bIns="45720" rtlCol="0" anchor="t">
            <a:normAutofit/>
          </a:bodyPr>
          <a:lstStyle/>
          <a:p>
            <a:pPr algn="just"/>
            <a:r>
              <a:rPr lang="en-US" sz="2000" dirty="0">
                <a:solidFill>
                  <a:srgbClr val="000000"/>
                </a:solidFill>
                <a:latin typeface="Times New Roman"/>
                <a:cs typeface="Times New Roman"/>
              </a:rPr>
              <a:t>After testing, the model can be optimized to improve its performance. </a:t>
            </a:r>
            <a:endParaRPr lang="en-US" sz="2000" dirty="0">
              <a:solidFill>
                <a:srgbClr val="404040"/>
              </a:solidFill>
              <a:latin typeface="Times New Roman"/>
              <a:cs typeface="Times New Roman"/>
            </a:endParaRPr>
          </a:p>
          <a:p>
            <a:pPr algn="just"/>
            <a:r>
              <a:rPr lang="en-US" sz="2000" dirty="0">
                <a:solidFill>
                  <a:srgbClr val="000000"/>
                </a:solidFill>
                <a:latin typeface="Times New Roman"/>
                <a:cs typeface="Times New Roman"/>
              </a:rPr>
              <a:t>Optimization involves identifying bottlenecks in the model's performance and applying optimization techniques to address them. </a:t>
            </a:r>
            <a:endParaRPr lang="en-US" sz="2000" dirty="0">
              <a:solidFill>
                <a:srgbClr val="404040"/>
              </a:solidFill>
              <a:latin typeface="Times New Roman"/>
              <a:cs typeface="Times New Roman"/>
            </a:endParaRPr>
          </a:p>
          <a:p>
            <a:pPr algn="just"/>
            <a:r>
              <a:rPr lang="en-US" sz="2000" dirty="0">
                <a:solidFill>
                  <a:srgbClr val="000000"/>
                </a:solidFill>
                <a:latin typeface="Times New Roman"/>
                <a:cs typeface="Times New Roman"/>
              </a:rPr>
              <a:t>Optimization techniques may include optimizing the code for better performance, reducing the model's size, and adjusting the model's hyperparameters.</a:t>
            </a:r>
          </a:p>
          <a:p>
            <a:pPr algn="just"/>
            <a:r>
              <a:rPr lang="en-GB" sz="2000" dirty="0">
                <a:solidFill>
                  <a:srgbClr val="000000"/>
                </a:solidFill>
                <a:latin typeface="Times New Roman"/>
                <a:cs typeface="Times New Roman"/>
              </a:rPr>
              <a:t>Ensure high-quality data with techniques like augmentation to improve generalization.</a:t>
            </a:r>
            <a:endParaRPr lang="en-US" sz="2000" dirty="0">
              <a:solidFill>
                <a:srgbClr val="000000"/>
              </a:solidFill>
              <a:latin typeface="Times New Roman"/>
              <a:cs typeface="Times New Roman"/>
            </a:endParaRPr>
          </a:p>
          <a:p>
            <a:pPr algn="just"/>
            <a:endParaRPr lang="en-US" sz="2000" dirty="0">
              <a:latin typeface="Times New Roman"/>
              <a:cs typeface="Times New Roman"/>
            </a:endParaRPr>
          </a:p>
          <a:p>
            <a:pPr marL="0" indent="0">
              <a:buNone/>
            </a:pPr>
            <a:endParaRPr lang="en-US" dirty="0"/>
          </a:p>
        </p:txBody>
      </p:sp>
      <p:sp>
        <p:nvSpPr>
          <p:cNvPr id="4" name="Title 1">
            <a:extLst>
              <a:ext uri="{FF2B5EF4-FFF2-40B4-BE49-F238E27FC236}">
                <a16:creationId xmlns:a16="http://schemas.microsoft.com/office/drawing/2014/main" id="{30805905-F720-0151-37DD-2260FA230CBE}"/>
              </a:ext>
            </a:extLst>
          </p:cNvPr>
          <p:cNvSpPr>
            <a:spLocks noGrp="1"/>
          </p:cNvSpPr>
          <p:nvPr/>
        </p:nvSpPr>
        <p:spPr>
          <a:xfrm>
            <a:off x="515422" y="326591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dirty="0">
              <a:solidFill>
                <a:srgbClr val="236292"/>
              </a:solidFill>
            </a:endParaRPr>
          </a:p>
        </p:txBody>
      </p:sp>
      <p:sp>
        <p:nvSpPr>
          <p:cNvPr id="5" name="Content Placeholder 2">
            <a:extLst>
              <a:ext uri="{FF2B5EF4-FFF2-40B4-BE49-F238E27FC236}">
                <a16:creationId xmlns:a16="http://schemas.microsoft.com/office/drawing/2014/main" id="{2FA58A2C-CE80-AED3-909E-13F55A8B7ECD}"/>
              </a:ext>
            </a:extLst>
          </p:cNvPr>
          <p:cNvSpPr>
            <a:spLocks noGrp="1"/>
          </p:cNvSpPr>
          <p:nvPr/>
        </p:nvSpPr>
        <p:spPr>
          <a:xfrm>
            <a:off x="519163" y="4140088"/>
            <a:ext cx="8596668" cy="2456022"/>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endParaRPr lang="en-US" dirty="0">
              <a:solidFill>
                <a:schemeClr val="tx1"/>
              </a:solidFill>
            </a:endParaRPr>
          </a:p>
        </p:txBody>
      </p:sp>
    </p:spTree>
    <p:extLst>
      <p:ext uri="{BB962C8B-B14F-4D97-AF65-F5344CB8AC3E}">
        <p14:creationId xmlns:p14="http://schemas.microsoft.com/office/powerpoint/2010/main" val="119438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nodePh="1">
                                  <p:stCondLst>
                                    <p:cond delay="0"/>
                                  </p:stCondLst>
                                  <p:endCondLst>
                                    <p:cond evt="begin" delay="0">
                                      <p:tn val="26"/>
                                    </p:cond>
                                  </p:end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nodePh="1">
                                  <p:stCondLst>
                                    <p:cond delay="0"/>
                                  </p:stCondLst>
                                  <p:endCondLst>
                                    <p:cond evt="begin" delay="0">
                                      <p:tn val="31"/>
                                    </p:cond>
                                  </p:end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F357-B5FB-4A1C-176F-52852EB81CC9}"/>
              </a:ext>
            </a:extLst>
          </p:cNvPr>
          <p:cNvSpPr>
            <a:spLocks noGrp="1"/>
          </p:cNvSpPr>
          <p:nvPr>
            <p:ph type="title"/>
          </p:nvPr>
        </p:nvSpPr>
        <p:spPr/>
        <p:txBody>
          <a:bodyPr>
            <a:normAutofit/>
          </a:bodyPr>
          <a:lstStyle/>
          <a:p>
            <a:r>
              <a:rPr lang="en-US" sz="3200" b="1" dirty="0">
                <a:solidFill>
                  <a:srgbClr val="236292"/>
                </a:solidFill>
                <a:latin typeface="Times New Roman"/>
                <a:cs typeface="Times New Roman"/>
              </a:rPr>
              <a:t>ACCURACY MEASURE PER EPOCHS:</a:t>
            </a:r>
            <a:endParaRPr lang="en-US" sz="3200" dirty="0">
              <a:solidFill>
                <a:srgbClr val="236292"/>
              </a:solidFill>
            </a:endParaRPr>
          </a:p>
        </p:txBody>
      </p:sp>
      <p:sp>
        <p:nvSpPr>
          <p:cNvPr id="5" name="Content Placeholder 4">
            <a:extLst>
              <a:ext uri="{FF2B5EF4-FFF2-40B4-BE49-F238E27FC236}">
                <a16:creationId xmlns:a16="http://schemas.microsoft.com/office/drawing/2014/main" id="{5EB20C03-15C0-7B7B-1DE7-C7BFAF801D6D}"/>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C3622FF4-26D1-E02B-BB07-3BC64B85C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077014"/>
            <a:ext cx="8596668" cy="4338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057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6F6E-EF0C-8F7E-E02C-21B9E6795B83}"/>
              </a:ext>
            </a:extLst>
          </p:cNvPr>
          <p:cNvSpPr>
            <a:spLocks noGrp="1"/>
          </p:cNvSpPr>
          <p:nvPr>
            <p:ph type="title"/>
          </p:nvPr>
        </p:nvSpPr>
        <p:spPr>
          <a:xfrm>
            <a:off x="677334" y="855406"/>
            <a:ext cx="8596668" cy="1320800"/>
          </a:xfrm>
        </p:spPr>
        <p:txBody>
          <a:bodyPr>
            <a:normAutofit/>
          </a:bodyPr>
          <a:lstStyle/>
          <a:p>
            <a:r>
              <a:rPr lang="en-US" sz="3200" b="1" dirty="0">
                <a:solidFill>
                  <a:schemeClr val="accent2">
                    <a:lumMod val="75000"/>
                  </a:schemeClr>
                </a:solidFill>
                <a:latin typeface="Times New Roman"/>
                <a:cs typeface="Times New Roman"/>
              </a:rPr>
              <a:t>ACCURACY PER CLASS:</a:t>
            </a:r>
          </a:p>
        </p:txBody>
      </p:sp>
      <p:pic>
        <p:nvPicPr>
          <p:cNvPr id="8" name="Picture 7">
            <a:extLst>
              <a:ext uri="{FF2B5EF4-FFF2-40B4-BE49-F238E27FC236}">
                <a16:creationId xmlns:a16="http://schemas.microsoft.com/office/drawing/2014/main" id="{F4CC2748-76B3-5C64-EB83-D06479C2938D}"/>
              </a:ext>
            </a:extLst>
          </p:cNvPr>
          <p:cNvPicPr>
            <a:picLocks noChangeAspect="1"/>
          </p:cNvPicPr>
          <p:nvPr/>
        </p:nvPicPr>
        <p:blipFill>
          <a:blip r:embed="rId2"/>
          <a:stretch>
            <a:fillRect/>
          </a:stretch>
        </p:blipFill>
        <p:spPr>
          <a:xfrm>
            <a:off x="2510321" y="1946787"/>
            <a:ext cx="4922865" cy="4326194"/>
          </a:xfrm>
          <a:prstGeom prst="rect">
            <a:avLst/>
          </a:prstGeom>
        </p:spPr>
      </p:pic>
    </p:spTree>
    <p:extLst>
      <p:ext uri="{BB962C8B-B14F-4D97-AF65-F5344CB8AC3E}">
        <p14:creationId xmlns:p14="http://schemas.microsoft.com/office/powerpoint/2010/main" val="20008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6C3D66-3AA3-1548-BCD1-A1B50493DAFA}"/>
              </a:ext>
            </a:extLst>
          </p:cNvPr>
          <p:cNvSpPr>
            <a:spLocks noGrp="1"/>
          </p:cNvSpPr>
          <p:nvPr>
            <p:ph type="title"/>
          </p:nvPr>
        </p:nvSpPr>
        <p:spPr>
          <a:xfrm>
            <a:off x="409951" y="816638"/>
            <a:ext cx="3367359" cy="5224724"/>
          </a:xfrm>
        </p:spPr>
        <p:txBody>
          <a:bodyPr anchor="ctr">
            <a:normAutofit/>
          </a:bodyPr>
          <a:lstStyle/>
          <a:p>
            <a:pPr algn="ctr"/>
            <a:r>
              <a:rPr lang="en-US" b="1" dirty="0">
                <a:solidFill>
                  <a:srgbClr val="236292"/>
                </a:solidFill>
                <a:latin typeface="Times New Roman"/>
                <a:cs typeface="Times New Roman"/>
              </a:rPr>
              <a:t>Conclusion</a:t>
            </a:r>
            <a:endParaRPr lang="en-US" b="1" dirty="0">
              <a:solidFill>
                <a:srgbClr val="236292"/>
              </a:solidFill>
            </a:endParaRPr>
          </a:p>
        </p:txBody>
      </p:sp>
      <p:sp>
        <p:nvSpPr>
          <p:cNvPr id="3" name="Content Placeholder 2">
            <a:extLst>
              <a:ext uri="{FF2B5EF4-FFF2-40B4-BE49-F238E27FC236}">
                <a16:creationId xmlns:a16="http://schemas.microsoft.com/office/drawing/2014/main" id="{722317DD-73DC-4B9F-FE93-D4438ABFF90B}"/>
              </a:ext>
            </a:extLst>
          </p:cNvPr>
          <p:cNvSpPr>
            <a:spLocks noGrp="1"/>
          </p:cNvSpPr>
          <p:nvPr>
            <p:ph idx="1"/>
          </p:nvPr>
        </p:nvSpPr>
        <p:spPr>
          <a:xfrm>
            <a:off x="4654295" y="329458"/>
            <a:ext cx="4619706" cy="6219433"/>
          </a:xfrm>
        </p:spPr>
        <p:txBody>
          <a:bodyPr vert="horz" lIns="91440" tIns="45720" rIns="91440" bIns="45720" rtlCol="0" anchor="ctr">
            <a:normAutofit/>
          </a:bodyPr>
          <a:lstStyle/>
          <a:p>
            <a:r>
              <a:rPr lang="en-US" sz="2000" b="1" dirty="0">
                <a:solidFill>
                  <a:schemeClr val="tx1"/>
                </a:solidFill>
                <a:latin typeface="Times New Roman"/>
                <a:cs typeface="Times New Roman"/>
              </a:rPr>
              <a:t>Addressed issue: </a:t>
            </a:r>
            <a:r>
              <a:rPr lang="en-US" dirty="0">
                <a:solidFill>
                  <a:schemeClr val="tx1"/>
                </a:solidFill>
                <a:latin typeface="Times New Roman"/>
                <a:cs typeface="Times New Roman"/>
              </a:rPr>
              <a:t>Addressed issue is where the issues faced are discussed.</a:t>
            </a:r>
            <a:endParaRPr lang="en-US" b="1"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            1.  Image distance</a:t>
            </a:r>
            <a:endParaRPr lang="en-US" dirty="0"/>
          </a:p>
          <a:p>
            <a:pPr marL="0" indent="0">
              <a:buNone/>
            </a:pPr>
            <a:r>
              <a:rPr lang="en-US" dirty="0">
                <a:solidFill>
                  <a:schemeClr val="tx1"/>
                </a:solidFill>
                <a:latin typeface="Times New Roman"/>
                <a:cs typeface="Times New Roman"/>
              </a:rPr>
              <a:t>            2.  Single leaf image at a time</a:t>
            </a:r>
            <a:endParaRPr lang="en-US" dirty="0"/>
          </a:p>
          <a:p>
            <a:pPr marL="0" indent="0">
              <a:buNone/>
            </a:pPr>
            <a:r>
              <a:rPr lang="en-US" dirty="0">
                <a:solidFill>
                  <a:schemeClr val="tx1"/>
                </a:solidFill>
                <a:latin typeface="Times New Roman"/>
                <a:cs typeface="Times New Roman"/>
              </a:rPr>
              <a:t>            3.  Limitation of cloud platform</a:t>
            </a:r>
            <a:endParaRPr lang="en-US" dirty="0"/>
          </a:p>
          <a:p>
            <a:pPr marL="0" indent="0">
              <a:buNone/>
            </a:pPr>
            <a:r>
              <a:rPr lang="en-US" dirty="0">
                <a:solidFill>
                  <a:schemeClr val="tx1"/>
                </a:solidFill>
                <a:latin typeface="Times New Roman"/>
                <a:cs typeface="Times New Roman"/>
              </a:rPr>
              <a:t>            4.  Limitation of image and its angle   		 with the trained models </a:t>
            </a:r>
            <a:endParaRPr lang="en-US" dirty="0"/>
          </a:p>
          <a:p>
            <a:pPr marL="0" indent="0">
              <a:buNone/>
            </a:pPr>
            <a:r>
              <a:rPr lang="en-US" dirty="0">
                <a:solidFill>
                  <a:schemeClr val="tx1"/>
                </a:solidFill>
                <a:latin typeface="Times New Roman"/>
                <a:cs typeface="Times New Roman"/>
              </a:rPr>
              <a:t>  </a:t>
            </a:r>
            <a:endParaRPr lang="en-US" dirty="0"/>
          </a:p>
          <a:p>
            <a:r>
              <a:rPr lang="en-US" sz="2000" b="1" dirty="0">
                <a:solidFill>
                  <a:schemeClr val="tx1"/>
                </a:solidFill>
                <a:latin typeface="Times New Roman"/>
                <a:cs typeface="Times New Roman"/>
              </a:rPr>
              <a:t>Proposed resolution:</a:t>
            </a:r>
            <a:r>
              <a:rPr lang="en-US" b="1" dirty="0">
                <a:solidFill>
                  <a:schemeClr val="tx1"/>
                </a:solidFill>
                <a:latin typeface="Times New Roman"/>
                <a:cs typeface="Times New Roman"/>
              </a:rPr>
              <a:t> </a:t>
            </a:r>
            <a:r>
              <a:rPr lang="en-GB" dirty="0">
                <a:solidFill>
                  <a:schemeClr val="tx1"/>
                </a:solidFill>
                <a:latin typeface="Times New Roman"/>
                <a:ea typeface="+mn-lt"/>
                <a:cs typeface="Times New Roman"/>
              </a:rPr>
              <a:t>The Plant Disease Detection System leverages Convolutional Neural Networks (CNN) and modern technologies to accurately predict plant diseases. By addressing image quality issues and cloud platform limitations, the system provides valuable insights for farmers and agricultural professionals to enhance crop health and sustainability.</a:t>
            </a:r>
            <a:endParaRPr lang="en-US" dirty="0">
              <a:solidFill>
                <a:schemeClr val="tx1"/>
              </a:solidFill>
              <a:latin typeface="Times New Roman"/>
              <a:ea typeface="+mn-lt"/>
              <a:cs typeface="+mn-lt"/>
            </a:endParaRPr>
          </a:p>
        </p:txBody>
      </p:sp>
    </p:spTree>
    <p:extLst>
      <p:ext uri="{BB962C8B-B14F-4D97-AF65-F5344CB8AC3E}">
        <p14:creationId xmlns:p14="http://schemas.microsoft.com/office/powerpoint/2010/main" val="371988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6C3D66-3AA3-1548-BCD1-A1B50493DAFA}"/>
              </a:ext>
            </a:extLst>
          </p:cNvPr>
          <p:cNvSpPr>
            <a:spLocks noGrp="1"/>
          </p:cNvSpPr>
          <p:nvPr>
            <p:ph type="title"/>
          </p:nvPr>
        </p:nvSpPr>
        <p:spPr>
          <a:xfrm>
            <a:off x="409951" y="816638"/>
            <a:ext cx="3367359" cy="5224724"/>
          </a:xfrm>
        </p:spPr>
        <p:txBody>
          <a:bodyPr anchor="ctr">
            <a:normAutofit/>
          </a:bodyPr>
          <a:lstStyle/>
          <a:p>
            <a:pPr algn="ctr"/>
            <a:r>
              <a:rPr lang="en-US" b="1" dirty="0">
                <a:solidFill>
                  <a:srgbClr val="236292"/>
                </a:solidFill>
                <a:latin typeface="Times New Roman"/>
                <a:cs typeface="Times New Roman"/>
              </a:rPr>
              <a:t>Conclusion</a:t>
            </a:r>
            <a:endParaRPr lang="en-US" b="1" dirty="0">
              <a:solidFill>
                <a:srgbClr val="236292"/>
              </a:solidFill>
            </a:endParaRPr>
          </a:p>
        </p:txBody>
      </p:sp>
      <p:sp>
        <p:nvSpPr>
          <p:cNvPr id="3" name="Content Placeholder 2">
            <a:extLst>
              <a:ext uri="{FF2B5EF4-FFF2-40B4-BE49-F238E27FC236}">
                <a16:creationId xmlns:a16="http://schemas.microsoft.com/office/drawing/2014/main" id="{722317DD-73DC-4B9F-FE93-D4438ABFF90B}"/>
              </a:ext>
            </a:extLst>
          </p:cNvPr>
          <p:cNvSpPr>
            <a:spLocks noGrp="1"/>
          </p:cNvSpPr>
          <p:nvPr>
            <p:ph idx="1"/>
          </p:nvPr>
        </p:nvSpPr>
        <p:spPr>
          <a:xfrm>
            <a:off x="4516886" y="329458"/>
            <a:ext cx="4757115" cy="6219433"/>
          </a:xfrm>
        </p:spPr>
        <p:txBody>
          <a:bodyPr vert="horz" lIns="91440" tIns="45720" rIns="91440" bIns="45720" rtlCol="0" anchor="ctr">
            <a:normAutofit/>
          </a:bodyPr>
          <a:lstStyle/>
          <a:p>
            <a:r>
              <a:rPr lang="en-US" sz="2000" b="1" dirty="0">
                <a:solidFill>
                  <a:schemeClr val="tx1"/>
                </a:solidFill>
                <a:latin typeface="Times New Roman"/>
                <a:cs typeface="Times New Roman"/>
              </a:rPr>
              <a:t>Major findings: </a:t>
            </a:r>
            <a:r>
              <a:rPr lang="en-US" dirty="0">
                <a:solidFill>
                  <a:schemeClr val="tx1"/>
                </a:solidFill>
                <a:latin typeface="Times New Roman"/>
                <a:cs typeface="Times New Roman"/>
              </a:rPr>
              <a:t>Major finding of our project is Accuracy . </a:t>
            </a:r>
            <a:endParaRPr lang="en-US" b="1" dirty="0">
              <a:solidFill>
                <a:schemeClr val="tx1"/>
              </a:solidFill>
              <a:latin typeface="Times New Roman"/>
              <a:cs typeface="Times New Roman"/>
            </a:endParaRPr>
          </a:p>
          <a:p>
            <a:pPr marL="0" indent="0">
              <a:buNone/>
            </a:pPr>
            <a:r>
              <a:rPr lang="en-US" dirty="0">
                <a:solidFill>
                  <a:schemeClr val="tx1"/>
                </a:solidFill>
                <a:latin typeface="Times New Roman"/>
                <a:cs typeface="Times New Roman"/>
              </a:rPr>
              <a:t>         </a:t>
            </a:r>
          </a:p>
          <a:p>
            <a:r>
              <a:rPr lang="en-US" sz="2000" b="1" dirty="0">
                <a:solidFill>
                  <a:schemeClr val="tx1"/>
                </a:solidFill>
                <a:latin typeface="Times New Roman"/>
                <a:cs typeface="Times New Roman"/>
              </a:rPr>
              <a:t>Limitations:</a:t>
            </a:r>
            <a:r>
              <a:rPr lang="en-US" b="1" dirty="0">
                <a:solidFill>
                  <a:schemeClr val="tx1"/>
                </a:solidFill>
                <a:latin typeface="Times New Roman"/>
                <a:cs typeface="Times New Roman"/>
              </a:rPr>
              <a:t> </a:t>
            </a:r>
            <a:r>
              <a:rPr lang="en-US" dirty="0">
                <a:solidFill>
                  <a:schemeClr val="tx1"/>
                </a:solidFill>
                <a:latin typeface="Times New Roman"/>
                <a:cs typeface="Times New Roman"/>
              </a:rPr>
              <a:t>Everything in world has its own limitation, similarly our project also has some limitations like:</a:t>
            </a:r>
          </a:p>
          <a:p>
            <a:pPr marL="0" indent="0">
              <a:buNone/>
            </a:pPr>
            <a:r>
              <a:rPr lang="en-US" dirty="0">
                <a:solidFill>
                  <a:schemeClr val="tx1"/>
                </a:solidFill>
                <a:latin typeface="Times New Roman"/>
                <a:ea typeface="+mn-lt"/>
                <a:cs typeface="Times New Roman"/>
              </a:rPr>
              <a:t>      1. Have to optimize distance camera angle.</a:t>
            </a:r>
          </a:p>
          <a:p>
            <a:pPr marL="0" indent="0">
              <a:buNone/>
            </a:pPr>
            <a:r>
              <a:rPr lang="en-US" dirty="0">
                <a:solidFill>
                  <a:schemeClr val="tx1"/>
                </a:solidFill>
                <a:latin typeface="Times New Roman"/>
                <a:ea typeface="+mn-lt"/>
                <a:cs typeface="Times New Roman"/>
              </a:rPr>
              <a:t>      2.  Have to adjust background surroundings.</a:t>
            </a:r>
          </a:p>
          <a:p>
            <a:pPr marL="0" indent="0">
              <a:buNone/>
            </a:pPr>
            <a:r>
              <a:rPr lang="en-US" dirty="0">
                <a:solidFill>
                  <a:schemeClr val="tx1"/>
                </a:solidFill>
                <a:latin typeface="Times New Roman"/>
                <a:ea typeface="+mn-lt"/>
                <a:cs typeface="Times New Roman"/>
              </a:rPr>
              <a:t>      3.  Difficult to create a proper trained dataset  </a:t>
            </a:r>
          </a:p>
          <a:p>
            <a:pPr marL="0" indent="0">
              <a:buNone/>
            </a:pPr>
            <a:r>
              <a:rPr lang="en-US" dirty="0">
                <a:solidFill>
                  <a:schemeClr val="tx1"/>
                </a:solidFill>
                <a:latin typeface="Times New Roman"/>
                <a:ea typeface="+mn-lt"/>
                <a:cs typeface="Times New Roman"/>
              </a:rPr>
              <a:t>      4. Cloud platform is always preferable  			    instead of local machines .</a:t>
            </a:r>
          </a:p>
          <a:p>
            <a:pPr marL="0" indent="0">
              <a:buNone/>
            </a:pPr>
            <a:r>
              <a:rPr lang="en-US" dirty="0">
                <a:solidFill>
                  <a:schemeClr val="tx1"/>
                </a:solidFill>
                <a:latin typeface="Times New Roman"/>
                <a:ea typeface="+mn-lt"/>
                <a:cs typeface="Times New Roman"/>
              </a:rPr>
              <a:t>      5. </a:t>
            </a:r>
            <a:r>
              <a:rPr lang="en-GB" dirty="0">
                <a:solidFill>
                  <a:schemeClr val="tx1">
                    <a:lumMod val="95000"/>
                    <a:lumOff val="5000"/>
                  </a:schemeClr>
                </a:solidFill>
                <a:latin typeface="Times New Roman" panose="02020603050405020304" pitchFamily="18" charset="0"/>
                <a:cs typeface="Times New Roman" panose="02020603050405020304" pitchFamily="18" charset="0"/>
              </a:rPr>
              <a:t>The system currently identifies diseases but 	  does not provide specific solutions or  		 	  treatment plans.</a:t>
            </a:r>
            <a:endParaRPr lang="en-US" dirty="0">
              <a:solidFill>
                <a:schemeClr val="tx1">
                  <a:lumMod val="95000"/>
                  <a:lumOff val="5000"/>
                </a:schemeClr>
              </a:solidFill>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28560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58B1E-BBEC-6103-1F1F-8173AC724ED2}"/>
              </a:ext>
            </a:extLst>
          </p:cNvPr>
          <p:cNvSpPr>
            <a:spLocks noGrp="1"/>
          </p:cNvSpPr>
          <p:nvPr>
            <p:ph type="title"/>
          </p:nvPr>
        </p:nvSpPr>
        <p:spPr>
          <a:xfrm>
            <a:off x="953231" y="2698292"/>
            <a:ext cx="8596668" cy="1320800"/>
          </a:xfrm>
        </p:spPr>
        <p:txBody>
          <a:bodyPr vert="horz" lIns="91440" tIns="45720" rIns="91440" bIns="45720" rtlCol="0" anchor="ctr">
            <a:normAutofit/>
          </a:bodyPr>
          <a:lstStyle/>
          <a:p>
            <a:pPr algn="ctr"/>
            <a:r>
              <a:rPr lang="en-US" sz="8000" b="1">
                <a:solidFill>
                  <a:schemeClr val="accent2">
                    <a:lumMod val="75000"/>
                  </a:schemeClr>
                </a:solidFill>
                <a:latin typeface="Book Antiqua"/>
              </a:rPr>
              <a:t>THANK YOU</a:t>
            </a:r>
          </a:p>
        </p:txBody>
      </p:sp>
    </p:spTree>
    <p:extLst>
      <p:ext uri="{BB962C8B-B14F-4D97-AF65-F5344CB8AC3E}">
        <p14:creationId xmlns:p14="http://schemas.microsoft.com/office/powerpoint/2010/main" val="3814259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5E63-0A6D-9A3D-DEE1-41C2B914BA9F}"/>
              </a:ext>
            </a:extLst>
          </p:cNvPr>
          <p:cNvSpPr>
            <a:spLocks noGrp="1"/>
          </p:cNvSpPr>
          <p:nvPr>
            <p:ph type="title"/>
          </p:nvPr>
        </p:nvSpPr>
        <p:spPr>
          <a:xfrm>
            <a:off x="893234" y="2552700"/>
            <a:ext cx="8596668" cy="1320800"/>
          </a:xfrm>
        </p:spPr>
        <p:txBody>
          <a:bodyPr>
            <a:normAutofit/>
          </a:bodyPr>
          <a:lstStyle/>
          <a:p>
            <a:pPr algn="ctr"/>
            <a:r>
              <a:rPr lang="en-US" sz="8000" b="1" dirty="0">
                <a:solidFill>
                  <a:schemeClr val="accent2">
                    <a:lumMod val="75000"/>
                  </a:schemeClr>
                </a:solidFill>
                <a:latin typeface="Times New Roman"/>
                <a:cs typeface="Times New Roman"/>
              </a:rPr>
              <a:t>INTRODUCTION</a:t>
            </a:r>
            <a:endParaRPr lang="en-US" b="1" dirty="0">
              <a:solidFill>
                <a:schemeClr val="accent2">
                  <a:lumMod val="75000"/>
                </a:schemeClr>
              </a:solidFill>
              <a:latin typeface="Times New Roman"/>
              <a:cs typeface="Times New Roman"/>
            </a:endParaRPr>
          </a:p>
        </p:txBody>
      </p:sp>
    </p:spTree>
    <p:extLst>
      <p:ext uri="{BB962C8B-B14F-4D97-AF65-F5344CB8AC3E}">
        <p14:creationId xmlns:p14="http://schemas.microsoft.com/office/powerpoint/2010/main" val="73034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8A31F-4657-C78B-CFC4-B5316010EDCB}"/>
              </a:ext>
            </a:extLst>
          </p:cNvPr>
          <p:cNvSpPr>
            <a:spLocks noGrp="1"/>
          </p:cNvSpPr>
          <p:nvPr>
            <p:ph type="title"/>
          </p:nvPr>
        </p:nvSpPr>
        <p:spPr>
          <a:xfrm>
            <a:off x="505268" y="449826"/>
            <a:ext cx="3851123" cy="664634"/>
          </a:xfrm>
        </p:spPr>
        <p:txBody>
          <a:bodyPr>
            <a:normAutofit/>
          </a:bodyPr>
          <a:lstStyle/>
          <a:p>
            <a:r>
              <a:rPr lang="en-US" sz="3200" b="1" dirty="0">
                <a:solidFill>
                  <a:srgbClr val="236292"/>
                </a:solidFill>
                <a:latin typeface="Times New Roman"/>
                <a:cs typeface="Times New Roman"/>
              </a:rPr>
              <a:t>What...??</a:t>
            </a:r>
          </a:p>
        </p:txBody>
      </p:sp>
      <p:sp>
        <p:nvSpPr>
          <p:cNvPr id="3" name="Content Placeholder 2">
            <a:extLst>
              <a:ext uri="{FF2B5EF4-FFF2-40B4-BE49-F238E27FC236}">
                <a16:creationId xmlns:a16="http://schemas.microsoft.com/office/drawing/2014/main" id="{045E4C60-62DB-2526-5427-5A48939D28DC}"/>
              </a:ext>
            </a:extLst>
          </p:cNvPr>
          <p:cNvSpPr>
            <a:spLocks noGrp="1"/>
          </p:cNvSpPr>
          <p:nvPr>
            <p:ph idx="1"/>
          </p:nvPr>
        </p:nvSpPr>
        <p:spPr>
          <a:xfrm>
            <a:off x="325063" y="1205934"/>
            <a:ext cx="4441782" cy="4986900"/>
          </a:xfrm>
        </p:spPr>
        <p:txBody>
          <a:bodyPr vert="horz" lIns="91440" tIns="45720" rIns="91440" bIns="45720" rtlCol="0" anchor="t">
            <a:noAutofit/>
          </a:bodyPr>
          <a:lstStyle/>
          <a:p>
            <a:pPr algn="just"/>
            <a:r>
              <a:rPr lang="en-GB" sz="1600" dirty="0">
                <a:latin typeface="Times New Roman" panose="02020603050405020304" pitchFamily="18" charset="0"/>
                <a:cs typeface="Times New Roman" panose="02020603050405020304" pitchFamily="18" charset="0"/>
              </a:rPr>
              <a:t>We created a Plant Disease Detection System that combines artificial intelligence and software technology to develop a fully functional solution for detecting plant diseases. This project integrates a web application and WhatsApp communication powered by AI-based models for accurate disease diagnosis.</a:t>
            </a:r>
            <a:endParaRPr lang="en-US" sz="1600" dirty="0">
              <a:solidFill>
                <a:schemeClr val="tx1"/>
              </a:solidFill>
              <a:latin typeface="Times New Roman" panose="02020603050405020304" pitchFamily="18" charset="0"/>
              <a:ea typeface="+mn-lt"/>
              <a:cs typeface="Times New Roman" panose="02020603050405020304" pitchFamily="18" charset="0"/>
            </a:endParaRPr>
          </a:p>
          <a:p>
            <a:pPr algn="just"/>
            <a:r>
              <a:rPr lang="en-US" sz="1600" dirty="0">
                <a:solidFill>
                  <a:schemeClr val="tx1"/>
                </a:solidFill>
                <a:latin typeface="Times New Roman"/>
                <a:ea typeface="+mn-lt"/>
                <a:cs typeface="+mn-lt"/>
              </a:rPr>
              <a:t>The project utilizes Flask and Fast-API for backend functionality, enabling the prediction of plant disease using pre-trained machine learning models. </a:t>
            </a:r>
            <a:r>
              <a:rPr lang="en-GB" sz="1600" dirty="0">
                <a:latin typeface="Times New Roman" panose="02020603050405020304" pitchFamily="18" charset="0"/>
                <a:cs typeface="Times New Roman" panose="02020603050405020304" pitchFamily="18" charset="0"/>
              </a:rPr>
              <a:t>It </a:t>
            </a:r>
            <a:r>
              <a:rPr lang="en-GB" sz="1600" dirty="0">
                <a:solidFill>
                  <a:schemeClr val="tx1">
                    <a:lumMod val="95000"/>
                    <a:lumOff val="5000"/>
                  </a:schemeClr>
                </a:solidFill>
                <a:latin typeface="Times New Roman" panose="02020603050405020304" pitchFamily="18" charset="0"/>
                <a:cs typeface="Times New Roman" panose="02020603050405020304" pitchFamily="18" charset="0"/>
              </a:rPr>
              <a:t>also incorporates Twilio API for real-time WhatsApp interactions, allowing users to upload plant leaf images and receive diagnosis results directly through messaging The system processes the input image, </a:t>
            </a:r>
            <a:r>
              <a:rPr lang="en-GB" sz="1600" dirty="0" err="1">
                <a:solidFill>
                  <a:schemeClr val="tx1">
                    <a:lumMod val="95000"/>
                    <a:lumOff val="5000"/>
                  </a:schemeClr>
                </a:solidFill>
                <a:latin typeface="Times New Roman" panose="02020603050405020304" pitchFamily="18" charset="0"/>
                <a:cs typeface="Times New Roman" panose="02020603050405020304" pitchFamily="18" charset="0"/>
              </a:rPr>
              <a:t>analyzes</a:t>
            </a:r>
            <a:r>
              <a:rPr lang="en-GB" sz="1600" dirty="0">
                <a:solidFill>
                  <a:schemeClr val="tx1">
                    <a:lumMod val="95000"/>
                    <a:lumOff val="5000"/>
                  </a:schemeClr>
                </a:solidFill>
                <a:latin typeface="Times New Roman" panose="02020603050405020304" pitchFamily="18" charset="0"/>
                <a:cs typeface="Times New Roman" panose="02020603050405020304" pitchFamily="18" charset="0"/>
              </a:rPr>
              <a:t> it using Convolutional Neural Networks (CNNs), and returns the disease name with confidence scores, providing actionable insights for farmers and agricultural professionals.</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65" name="Straight Connector 6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Image 0" descr="preencoded.png"/>
          <p:cNvPicPr>
            <a:picLocks noChangeAspect="1"/>
          </p:cNvPicPr>
          <p:nvPr/>
        </p:nvPicPr>
        <p:blipFill>
          <a:blip r:embed="rId3"/>
          <a:stretch>
            <a:fillRect/>
          </a:stretch>
        </p:blipFill>
        <p:spPr>
          <a:xfrm>
            <a:off x="5245434" y="47796"/>
            <a:ext cx="6906249" cy="67364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64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152E-4384-3B07-CB8B-3C0347D5B11E}"/>
              </a:ext>
            </a:extLst>
          </p:cNvPr>
          <p:cNvSpPr>
            <a:spLocks noGrp="1"/>
          </p:cNvSpPr>
          <p:nvPr>
            <p:ph type="title"/>
          </p:nvPr>
        </p:nvSpPr>
        <p:spPr>
          <a:xfrm>
            <a:off x="540499" y="332482"/>
            <a:ext cx="8596668" cy="1320800"/>
          </a:xfrm>
        </p:spPr>
        <p:txBody>
          <a:bodyPr/>
          <a:lstStyle/>
          <a:p>
            <a:r>
              <a:rPr lang="en-US" b="1" dirty="0">
                <a:solidFill>
                  <a:srgbClr val="236292"/>
                </a:solidFill>
                <a:latin typeface="Times New Roman"/>
                <a:cs typeface="Times New Roman"/>
              </a:rPr>
              <a:t>Why...??</a:t>
            </a:r>
          </a:p>
        </p:txBody>
      </p:sp>
      <p:sp>
        <p:nvSpPr>
          <p:cNvPr id="5" name="TextBox 4">
            <a:extLst>
              <a:ext uri="{FF2B5EF4-FFF2-40B4-BE49-F238E27FC236}">
                <a16:creationId xmlns:a16="http://schemas.microsoft.com/office/drawing/2014/main" id="{51C6B433-FF07-82AB-FCC5-28F7494C8F46}"/>
              </a:ext>
            </a:extLst>
          </p:cNvPr>
          <p:cNvSpPr txBox="1"/>
          <p:nvPr/>
        </p:nvSpPr>
        <p:spPr>
          <a:xfrm>
            <a:off x="2615382" y="1210730"/>
            <a:ext cx="48590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Times New Roman"/>
                <a:cs typeface="Times New Roman"/>
              </a:rPr>
              <a:t>Crop Scarcity Detection</a:t>
            </a:r>
          </a:p>
        </p:txBody>
      </p:sp>
      <p:pic>
        <p:nvPicPr>
          <p:cNvPr id="11" name="Picture 10">
            <a:extLst>
              <a:ext uri="{FF2B5EF4-FFF2-40B4-BE49-F238E27FC236}">
                <a16:creationId xmlns:a16="http://schemas.microsoft.com/office/drawing/2014/main" id="{F37BF906-C3D6-F72F-19D0-63DE8DBD373A}"/>
              </a:ext>
            </a:extLst>
          </p:cNvPr>
          <p:cNvPicPr>
            <a:picLocks noChangeAspect="1"/>
          </p:cNvPicPr>
          <p:nvPr/>
        </p:nvPicPr>
        <p:blipFill>
          <a:blip r:embed="rId2"/>
          <a:stretch>
            <a:fillRect/>
          </a:stretch>
        </p:blipFill>
        <p:spPr>
          <a:xfrm>
            <a:off x="839493" y="1937729"/>
            <a:ext cx="8410850" cy="4920271"/>
          </a:xfrm>
          <a:prstGeom prst="rect">
            <a:avLst/>
          </a:prstGeom>
        </p:spPr>
      </p:pic>
    </p:spTree>
    <p:extLst>
      <p:ext uri="{BB962C8B-B14F-4D97-AF65-F5344CB8AC3E}">
        <p14:creationId xmlns:p14="http://schemas.microsoft.com/office/powerpoint/2010/main" val="357642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113D8-1DD2-EF0E-77C0-A788479C48CD}"/>
              </a:ext>
            </a:extLst>
          </p:cNvPr>
          <p:cNvSpPr>
            <a:spLocks noGrp="1"/>
          </p:cNvSpPr>
          <p:nvPr>
            <p:ph type="title"/>
          </p:nvPr>
        </p:nvSpPr>
        <p:spPr>
          <a:xfrm>
            <a:off x="592667" y="392471"/>
            <a:ext cx="8596668" cy="1320800"/>
          </a:xfrm>
        </p:spPr>
        <p:txBody>
          <a:bodyPr/>
          <a:lstStyle/>
          <a:p>
            <a:r>
              <a:rPr lang="en-US" b="1" dirty="0">
                <a:solidFill>
                  <a:srgbClr val="236292"/>
                </a:solidFill>
                <a:latin typeface="Times New Roman"/>
                <a:cs typeface="Times New Roman"/>
              </a:rPr>
              <a:t>How...??</a:t>
            </a:r>
          </a:p>
        </p:txBody>
      </p:sp>
      <p:pic>
        <p:nvPicPr>
          <p:cNvPr id="4" name="Picture 4">
            <a:extLst>
              <a:ext uri="{FF2B5EF4-FFF2-40B4-BE49-F238E27FC236}">
                <a16:creationId xmlns:a16="http://schemas.microsoft.com/office/drawing/2014/main" id="{10833B21-809B-5814-D818-A958101E7A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19483" y="1521197"/>
            <a:ext cx="9559345" cy="3453925"/>
          </a:xfrm>
        </p:spPr>
      </p:pic>
    </p:spTree>
    <p:extLst>
      <p:ext uri="{BB962C8B-B14F-4D97-AF65-F5344CB8AC3E}">
        <p14:creationId xmlns:p14="http://schemas.microsoft.com/office/powerpoint/2010/main" val="294963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406E-DEBF-E1AC-C91A-B00A9389F489}"/>
              </a:ext>
            </a:extLst>
          </p:cNvPr>
          <p:cNvSpPr>
            <a:spLocks noGrp="1"/>
          </p:cNvSpPr>
          <p:nvPr>
            <p:ph type="title"/>
          </p:nvPr>
        </p:nvSpPr>
        <p:spPr>
          <a:xfrm>
            <a:off x="677334" y="896730"/>
            <a:ext cx="8596668" cy="1320800"/>
          </a:xfrm>
        </p:spPr>
        <p:txBody>
          <a:bodyPr>
            <a:normAutofit/>
          </a:bodyPr>
          <a:lstStyle/>
          <a:p>
            <a:r>
              <a:rPr lang="en-US" sz="3200" b="1" dirty="0">
                <a:solidFill>
                  <a:schemeClr val="accent2">
                    <a:lumMod val="75000"/>
                  </a:schemeClr>
                </a:solidFill>
                <a:latin typeface="Times New Roman"/>
                <a:cs typeface="Times New Roman"/>
              </a:rPr>
              <a:t>OBJECTIVE</a:t>
            </a:r>
          </a:p>
        </p:txBody>
      </p:sp>
      <p:sp>
        <p:nvSpPr>
          <p:cNvPr id="3" name="Content Placeholder 2">
            <a:extLst>
              <a:ext uri="{FF2B5EF4-FFF2-40B4-BE49-F238E27FC236}">
                <a16:creationId xmlns:a16="http://schemas.microsoft.com/office/drawing/2014/main" id="{DC91829E-F0D8-6313-8877-9EF46311FB3C}"/>
              </a:ext>
            </a:extLst>
          </p:cNvPr>
          <p:cNvSpPr>
            <a:spLocks noGrp="1"/>
          </p:cNvSpPr>
          <p:nvPr>
            <p:ph idx="1"/>
          </p:nvPr>
        </p:nvSpPr>
        <p:spPr>
          <a:xfrm>
            <a:off x="677334" y="2173289"/>
            <a:ext cx="8596668" cy="3686737"/>
          </a:xfrm>
        </p:spPr>
        <p:txBody>
          <a:bodyPr vert="horz" lIns="91440" tIns="45720" rIns="91440" bIns="45720" rtlCol="0" anchor="t">
            <a:noAutofit/>
          </a:bodyPr>
          <a:lstStyle/>
          <a:p>
            <a:r>
              <a:rPr lang="en-US" dirty="0">
                <a:latin typeface="Times New Roman" panose="02020603050405020304" pitchFamily="18" charset="0"/>
                <a:cs typeface="Times New Roman" panose="02020603050405020304" pitchFamily="18" charset="0"/>
              </a:rPr>
              <a:t>1. AI-Driven Disease Diagnosis: Utilize Convolutional Neural Networks (CNNs) to analyze plant leaf images and predict diseases with high accuracy and confidence scores.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Real-Time WhatsApp Integration: Enable users to upload leaf images and receive instant disease diagnoses via Twilio's WhatsApp API.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3. Efficient Backend Infrastructure: Develop a reliable backend using Flask and Fast API for streamlined image processing, machine learning model inference, and rapid result delivery. </a:t>
            </a:r>
          </a:p>
        </p:txBody>
      </p:sp>
    </p:spTree>
    <p:extLst>
      <p:ext uri="{BB962C8B-B14F-4D97-AF65-F5344CB8AC3E}">
        <p14:creationId xmlns:p14="http://schemas.microsoft.com/office/powerpoint/2010/main" val="242335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2F4B-E43B-C585-A446-5C23E91B7ABA}"/>
              </a:ext>
            </a:extLst>
          </p:cNvPr>
          <p:cNvSpPr>
            <a:spLocks noGrp="1"/>
          </p:cNvSpPr>
          <p:nvPr>
            <p:ph type="title"/>
          </p:nvPr>
        </p:nvSpPr>
        <p:spPr/>
        <p:txBody>
          <a:bodyPr>
            <a:normAutofit/>
          </a:bodyPr>
          <a:lstStyle/>
          <a:p>
            <a:r>
              <a:rPr lang="en-US" sz="3200" b="1" dirty="0">
                <a:solidFill>
                  <a:schemeClr val="accent2">
                    <a:lumMod val="75000"/>
                  </a:schemeClr>
                </a:solidFill>
                <a:latin typeface="Times New Roman"/>
                <a:cs typeface="Times New Roman"/>
              </a:rPr>
              <a:t>MOTIVATION</a:t>
            </a:r>
          </a:p>
        </p:txBody>
      </p:sp>
      <p:sp>
        <p:nvSpPr>
          <p:cNvPr id="3" name="Content Placeholder 2">
            <a:extLst>
              <a:ext uri="{FF2B5EF4-FFF2-40B4-BE49-F238E27FC236}">
                <a16:creationId xmlns:a16="http://schemas.microsoft.com/office/drawing/2014/main" id="{9F557139-F62E-BA1B-C79F-0746CD1CCE7E}"/>
              </a:ext>
            </a:extLst>
          </p:cNvPr>
          <p:cNvSpPr>
            <a:spLocks noGrp="1"/>
          </p:cNvSpPr>
          <p:nvPr>
            <p:ph idx="1"/>
          </p:nvPr>
        </p:nvSpPr>
        <p:spPr>
          <a:xfrm>
            <a:off x="677334" y="1611501"/>
            <a:ext cx="8596668" cy="5007207"/>
          </a:xfrm>
        </p:spPr>
        <p:txBody>
          <a:bodyPr vert="horz" lIns="91440" tIns="45720" rIns="91440" bIns="45720" rtlCol="0" anchor="t">
            <a:normAutofit/>
          </a:bodyPr>
          <a:lstStyle/>
          <a:p>
            <a:pPr algn="just"/>
            <a:r>
              <a:rPr lang="en-GB" sz="2000" dirty="0">
                <a:latin typeface="Times New Roman" panose="02020603050405020304" pitchFamily="18" charset="0"/>
                <a:cs typeface="Times New Roman" panose="02020603050405020304" pitchFamily="18" charset="0"/>
              </a:rPr>
              <a:t>Early detection of plant diseases can help farmers take timely action, reducing crop loss and improving overall agricultural yield.</a:t>
            </a:r>
            <a:endParaRPr lang="en-US" sz="2000" dirty="0">
              <a:solidFill>
                <a:srgbClr val="000000"/>
              </a:solidFill>
              <a:latin typeface="Times New Roman" panose="02020603050405020304" pitchFamily="18" charset="0"/>
              <a:cs typeface="Times New Roman" panose="02020603050405020304" pitchFamily="18" charset="0"/>
            </a:endParaRPr>
          </a:p>
          <a:p>
            <a:pPr algn="just"/>
            <a:r>
              <a:rPr lang="en-GB" sz="2000" dirty="0">
                <a:latin typeface="Times New Roman" panose="02020603050405020304" pitchFamily="18" charset="0"/>
                <a:cs typeface="Times New Roman" panose="02020603050405020304" pitchFamily="18" charset="0"/>
              </a:rPr>
              <a:t>Many farmers lack access to expert advice or tools for identifying plant diseases. This system provides an accessible, automated, and user-friendly solution.</a:t>
            </a:r>
          </a:p>
          <a:p>
            <a:pPr algn="just"/>
            <a:r>
              <a:rPr lang="en-GB" sz="2000" dirty="0">
                <a:latin typeface="Times New Roman" panose="02020603050405020304" pitchFamily="18" charset="0"/>
                <a:cs typeface="Times New Roman" panose="02020603050405020304" pitchFamily="18" charset="0"/>
              </a:rPr>
              <a:t>Combining artificial intelligence with modern communication technologies, like WhatsApp, demonstrates how technology can solve real-world challenges in agriculture.</a:t>
            </a:r>
          </a:p>
          <a:p>
            <a:pPr algn="just"/>
            <a:r>
              <a:rPr lang="en-GB" sz="2000" dirty="0">
                <a:latin typeface="Times New Roman" panose="02020603050405020304" pitchFamily="18" charset="0"/>
                <a:cs typeface="Times New Roman" panose="02020603050405020304" pitchFamily="18" charset="0"/>
              </a:rPr>
              <a:t>Creating an affordable, scalable system for disease detection that can reach a wider audience, especially in rural and underserved areas.</a:t>
            </a:r>
          </a:p>
          <a:p>
            <a:pPr algn="just"/>
            <a:r>
              <a:rPr lang="en-GB" sz="2000" dirty="0">
                <a:latin typeface="Times New Roman" panose="02020603050405020304" pitchFamily="18" charset="0"/>
                <a:cs typeface="Times New Roman" panose="02020603050405020304" pitchFamily="18" charset="0"/>
              </a:rPr>
              <a:t>Accurate diagnosis helps reduce unnecessary pesticide use by identifying specific diseases, leading to healthier crops and eco-friendly farming practices.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896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710</TotalTime>
  <Words>1674</Words>
  <Application>Microsoft Office PowerPoint</Application>
  <PresentationFormat>Widescreen</PresentationFormat>
  <Paragraphs>182</Paragraphs>
  <Slides>38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Book Antiqua</vt:lpstr>
      <vt:lpstr>Calibri</vt:lpstr>
      <vt:lpstr>sohne</vt:lpstr>
      <vt:lpstr>Source Sans Pro</vt:lpstr>
      <vt:lpstr>Source Serif Pro Semi Bold</vt:lpstr>
      <vt:lpstr>Times New Roman</vt:lpstr>
      <vt:lpstr>Trebuchet MS</vt:lpstr>
      <vt:lpstr>Wingdings</vt:lpstr>
      <vt:lpstr>Wingdings 3</vt:lpstr>
      <vt:lpstr>Facet</vt:lpstr>
      <vt:lpstr>Plant Disease Detection System</vt:lpstr>
      <vt:lpstr>Submitted By</vt:lpstr>
      <vt:lpstr>CONTENT</vt:lpstr>
      <vt:lpstr>INTRODUCTION</vt:lpstr>
      <vt:lpstr>What...??</vt:lpstr>
      <vt:lpstr>Why...??</vt:lpstr>
      <vt:lpstr>How...??</vt:lpstr>
      <vt:lpstr>OBJECTIVE</vt:lpstr>
      <vt:lpstr>MOTIVATION</vt:lpstr>
      <vt:lpstr>PowerPoint Presentation</vt:lpstr>
      <vt:lpstr>PowerPoint Presentation</vt:lpstr>
      <vt:lpstr>DATA COLLECTION AND PRE-PROCESSING</vt:lpstr>
      <vt:lpstr>Why CNN...??</vt:lpstr>
      <vt:lpstr>ALGORITHM (CNN)</vt:lpstr>
      <vt:lpstr>EXPERIMENTAL SETUP &amp; TEST DATA </vt:lpstr>
      <vt:lpstr>How we did ...</vt:lpstr>
      <vt:lpstr>REQUIREMENTS</vt:lpstr>
      <vt:lpstr>GOOGLE COLAB </vt:lpstr>
      <vt:lpstr>TWILIO</vt:lpstr>
      <vt:lpstr>FAST API</vt:lpstr>
      <vt:lpstr>TEACHABLE MACHINE</vt:lpstr>
      <vt:lpstr>FINDINGS...</vt:lpstr>
      <vt:lpstr>Model Integration:</vt:lpstr>
      <vt:lpstr>Model integration involves several steps, including:</vt:lpstr>
      <vt:lpstr>Testing:</vt:lpstr>
      <vt:lpstr>PowerPoint Presentation</vt:lpstr>
      <vt:lpstr>PowerPoint Presentation</vt:lpstr>
      <vt:lpstr>PowerPoint Presentation</vt:lpstr>
      <vt:lpstr>Sample Test Output:</vt:lpstr>
      <vt:lpstr>Sample Test Output:</vt:lpstr>
      <vt:lpstr>Sample Test Output:</vt:lpstr>
      <vt:lpstr>Enhancing the User Experience: Seamless Integration of Website and WhatsApp </vt:lpstr>
      <vt:lpstr>Optimization</vt:lpstr>
      <vt:lpstr>ACCURACY MEASURE PER EPOCHS:</vt:lpstr>
      <vt:lpstr>ACCURACY PER CLASS:</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Sayan Golder</cp:lastModifiedBy>
  <cp:revision>23</cp:revision>
  <dcterms:created xsi:type="dcterms:W3CDTF">2023-04-25T17:41:56Z</dcterms:created>
  <dcterms:modified xsi:type="dcterms:W3CDTF">2025-01-21T05:18:47Z</dcterms:modified>
</cp:coreProperties>
</file>